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60"/>
  </p:notesMasterIdLst>
  <p:sldIdLst>
    <p:sldId id="256" r:id="rId3"/>
    <p:sldId id="257" r:id="rId4"/>
    <p:sldId id="261" r:id="rId5"/>
    <p:sldId id="263" r:id="rId6"/>
    <p:sldId id="264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306" r:id="rId15"/>
    <p:sldId id="305" r:id="rId16"/>
    <p:sldId id="317" r:id="rId17"/>
    <p:sldId id="318" r:id="rId18"/>
    <p:sldId id="276" r:id="rId19"/>
    <p:sldId id="277" r:id="rId20"/>
    <p:sldId id="273" r:id="rId21"/>
    <p:sldId id="275" r:id="rId22"/>
    <p:sldId id="274" r:id="rId23"/>
    <p:sldId id="278" r:id="rId24"/>
    <p:sldId id="279" r:id="rId25"/>
    <p:sldId id="280" r:id="rId26"/>
    <p:sldId id="314" r:id="rId27"/>
    <p:sldId id="282" r:id="rId28"/>
    <p:sldId id="281" r:id="rId29"/>
    <p:sldId id="322" r:id="rId30"/>
    <p:sldId id="283" r:id="rId31"/>
    <p:sldId id="284" r:id="rId32"/>
    <p:sldId id="285" r:id="rId33"/>
    <p:sldId id="286" r:id="rId34"/>
    <p:sldId id="287" r:id="rId35"/>
    <p:sldId id="307" r:id="rId36"/>
    <p:sldId id="308" r:id="rId37"/>
    <p:sldId id="316" r:id="rId38"/>
    <p:sldId id="312" r:id="rId39"/>
    <p:sldId id="309" r:id="rId40"/>
    <p:sldId id="310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321" r:id="rId51"/>
    <p:sldId id="299" r:id="rId52"/>
    <p:sldId id="300" r:id="rId53"/>
    <p:sldId id="301" r:id="rId54"/>
    <p:sldId id="302" r:id="rId55"/>
    <p:sldId id="320" r:id="rId56"/>
    <p:sldId id="303" r:id="rId57"/>
    <p:sldId id="304" r:id="rId58"/>
    <p:sldId id="258" r:id="rId5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E8DE923-5E0F-4972-B089-31ADA20F848A}">
          <p14:sldIdLst>
            <p14:sldId id="256"/>
          </p14:sldIdLst>
        </p14:section>
        <p14:section name="Über mich" id="{BC31D1C5-26B1-4757-9008-1EE0B2A5E47F}">
          <p14:sldIdLst>
            <p14:sldId id="257"/>
            <p14:sldId id="261"/>
          </p14:sldIdLst>
        </p14:section>
        <p14:section name="Agenda" id="{C0DC24C7-F133-474F-BFA2-50B40E10C7E6}">
          <p14:sldIdLst>
            <p14:sldId id="263"/>
          </p14:sldIdLst>
        </p14:section>
        <p14:section name="Was passiert am Markt?" id="{0AD56470-132C-4012-AA2F-6A67C182C610}">
          <p14:sldIdLst>
            <p14:sldId id="264"/>
            <p14:sldId id="266"/>
            <p14:sldId id="267"/>
            <p14:sldId id="268"/>
          </p14:sldIdLst>
        </p14:section>
        <p14:section name="Hintergrund" id="{23302736-F437-46A3-8B4E-9C43F8171EE5}">
          <p14:sldIdLst>
            <p14:sldId id="269"/>
            <p14:sldId id="270"/>
            <p14:sldId id="271"/>
            <p14:sldId id="272"/>
            <p14:sldId id="306"/>
            <p14:sldId id="305"/>
            <p14:sldId id="317"/>
            <p14:sldId id="318"/>
            <p14:sldId id="276"/>
            <p14:sldId id="277"/>
            <p14:sldId id="273"/>
            <p14:sldId id="275"/>
            <p14:sldId id="274"/>
          </p14:sldIdLst>
        </p14:section>
        <p14:section name="In-Memory bei Microsoft" id="{4C47C301-FA8C-4093-AE83-BB5808367218}">
          <p14:sldIdLst>
            <p14:sldId id="278"/>
            <p14:sldId id="279"/>
            <p14:sldId id="280"/>
            <p14:sldId id="314"/>
            <p14:sldId id="282"/>
            <p14:sldId id="281"/>
            <p14:sldId id="322"/>
            <p14:sldId id="283"/>
            <p14:sldId id="284"/>
            <p14:sldId id="285"/>
            <p14:sldId id="286"/>
            <p14:sldId id="287"/>
            <p14:sldId id="307"/>
            <p14:sldId id="308"/>
            <p14:sldId id="316"/>
            <p14:sldId id="312"/>
            <p14:sldId id="309"/>
            <p14:sldId id="310"/>
            <p14:sldId id="289"/>
            <p14:sldId id="290"/>
            <p14:sldId id="291"/>
            <p14:sldId id="292"/>
            <p14:sldId id="293"/>
            <p14:sldId id="294"/>
          </p14:sldIdLst>
        </p14:section>
        <p14:section name="In-Memory bei SAP" id="{B31BDB49-74C7-4C36-A5C9-304DACAA7F8E}">
          <p14:sldIdLst>
            <p14:sldId id="295"/>
            <p14:sldId id="296"/>
            <p14:sldId id="297"/>
            <p14:sldId id="321"/>
            <p14:sldId id="299"/>
            <p14:sldId id="300"/>
            <p14:sldId id="301"/>
          </p14:sldIdLst>
        </p14:section>
        <p14:section name="Zusammenfassung" id="{EA110EA8-8759-4B36-900B-6CA5CDE4C6E9}">
          <p14:sldIdLst>
            <p14:sldId id="302"/>
            <p14:sldId id="320"/>
            <p14:sldId id="303"/>
            <p14:sldId id="304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AC46"/>
    <a:srgbClr val="DA0000"/>
    <a:srgbClr val="3E91D6"/>
    <a:srgbClr val="4B99D9"/>
    <a:srgbClr val="64A8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9" autoAdjust="0"/>
    <p:restoredTop sz="90669" autoAdjust="0"/>
  </p:normalViewPr>
  <p:slideViewPr>
    <p:cSldViewPr snapToGrid="0">
      <p:cViewPr varScale="1">
        <p:scale>
          <a:sx n="67" d="100"/>
          <a:sy n="67" d="100"/>
        </p:scale>
        <p:origin x="75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4AA4F-F7EC-4791-A9D0-7417DCA2D20C}" type="datetimeFigureOut">
              <a:rPr lang="de-DE" smtClean="0"/>
              <a:t>06.02.2015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3FB36-5E79-4E55-B37C-720773BD25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3563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informativeplatforms.blogspot.co.at/2011/04/on-networks-and-circulation-patterns.html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C31724C-DD07-4764-B75B-B9C88DEC7305}" type="slidenum">
              <a:rPr lang="de-DE" smtClean="0"/>
              <a:pPr>
                <a:defRPr/>
              </a:pPr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15893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http://saphanatutorial.com/an-insight-into-sap-hana-architecture-3/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3FB36-5E79-4E55-B37C-720773BD252A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7172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(SAP HANA lizensiert nach Daten im Hauptspeicher, SQL Server wird nach Cores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3FB36-5E79-4E55-B37C-720773BD252A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7823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Înfo</a:t>
            </a:r>
            <a:r>
              <a:rPr lang="de-DE" dirty="0" smtClean="0"/>
              <a:t> </a:t>
            </a:r>
            <a:r>
              <a:rPr lang="de-DE" dirty="0" err="1" smtClean="0"/>
              <a:t>navigator</a:t>
            </a:r>
            <a:r>
              <a:rPr lang="de-DE" dirty="0" smtClean="0"/>
              <a:t> </a:t>
            </a:r>
            <a:r>
              <a:rPr lang="de-DE" dirty="0" err="1" smtClean="0"/>
              <a:t>stewardship</a:t>
            </a:r>
            <a:r>
              <a:rPr lang="de-DE" baseline="0" dirty="0" smtClean="0"/>
              <a:t> </a:t>
            </a:r>
            <a:r>
              <a:rPr lang="de-DE" baseline="0" dirty="0" err="1" smtClean="0"/>
              <a:t>portal</a:t>
            </a:r>
            <a:endParaRPr lang="de-DE" baseline="0" dirty="0" smtClean="0"/>
          </a:p>
          <a:p>
            <a:r>
              <a:rPr lang="de-DE" baseline="0" dirty="0" smtClean="0"/>
              <a:t>Kann auf der </a:t>
            </a:r>
            <a:r>
              <a:rPr lang="de-DE" baseline="0" dirty="0" err="1" smtClean="0"/>
              <a:t>cloud</a:t>
            </a:r>
            <a:r>
              <a:rPr lang="de-DE" baseline="0" dirty="0" smtClean="0"/>
              <a:t> laufen, </a:t>
            </a:r>
            <a:r>
              <a:rPr lang="de-DE" baseline="0" dirty="0" err="1" smtClean="0"/>
              <a:t>server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excel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sharepoint</a:t>
            </a:r>
            <a:endParaRPr lang="de-DE" baseline="0" dirty="0" smtClean="0"/>
          </a:p>
          <a:p>
            <a:r>
              <a:rPr lang="de-DE" baseline="0" dirty="0" smtClean="0"/>
              <a:t>HANA: </a:t>
            </a:r>
            <a:r>
              <a:rPr lang="de-DE" baseline="0" dirty="0" err="1" smtClean="0"/>
              <a:t>cloud</a:t>
            </a:r>
            <a:r>
              <a:rPr lang="de-DE" baseline="0" dirty="0" smtClean="0"/>
              <a:t> derzeit </a:t>
            </a:r>
            <a:r>
              <a:rPr lang="de-DE" baseline="0" dirty="0" err="1" smtClean="0"/>
              <a:t>start</a:t>
            </a:r>
            <a:r>
              <a:rPr lang="de-DE" baseline="0" dirty="0" smtClean="0"/>
              <a:t> limitiert</a:t>
            </a:r>
          </a:p>
          <a:p>
            <a:r>
              <a:rPr lang="de-DE" baseline="0" dirty="0" smtClean="0"/>
              <a:t>Datensatz existiert nur 1x, R/3 auf HANA eigene Instanz, BW auf Hana eigene Instanz, daher HANA erstmal nur als Datenbank</a:t>
            </a:r>
          </a:p>
          <a:p>
            <a:r>
              <a:rPr lang="de-DE" baseline="0" dirty="0" smtClean="0"/>
              <a:t>auf den zweiten Schritt dann mal nur HANA</a:t>
            </a:r>
          </a:p>
          <a:p>
            <a:r>
              <a:rPr lang="de-DE" baseline="0" dirty="0" smtClean="0"/>
              <a:t>1 der knoten kann immer noch sehr groß sein, aber die </a:t>
            </a:r>
            <a:r>
              <a:rPr lang="de-DE" baseline="0" dirty="0" err="1" smtClean="0"/>
              <a:t>inseln</a:t>
            </a:r>
            <a:r>
              <a:rPr lang="de-DE" baseline="0" dirty="0" smtClean="0"/>
              <a:t> werden nicht ausgeschlossen</a:t>
            </a:r>
          </a:p>
          <a:p>
            <a:r>
              <a:rPr lang="de-DE" dirty="0" smtClean="0">
                <a:hlinkClick r:id="rId3"/>
              </a:rPr>
              <a:t>http://informativeplatforms.blogspot.co.at/2011/04/on-networks-and-circulation-patterns.html</a:t>
            </a:r>
            <a:endParaRPr lang="de-DE" dirty="0" smtClean="0"/>
          </a:p>
          <a:p>
            <a:r>
              <a:rPr lang="de-DE" dirty="0" smtClean="0"/>
              <a:t>Man kann nicht verhindern,</a:t>
            </a:r>
            <a:r>
              <a:rPr lang="de-DE" baseline="0" dirty="0" smtClean="0"/>
              <a:t> dass </a:t>
            </a:r>
            <a:r>
              <a:rPr lang="de-DE" baseline="0" dirty="0" err="1" smtClean="0"/>
              <a:t>informationen</a:t>
            </a:r>
            <a:r>
              <a:rPr lang="de-DE" baseline="0" dirty="0" smtClean="0"/>
              <a:t> verteilt sind, aber wir können es zumindest finden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E25C4-CF03-4CCA-8547-2365305A95E8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906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president of Entropy Economics LLC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3FB36-5E79-4E55-B37C-720773BD252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3241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Business</a:t>
            </a:r>
            <a:r>
              <a:rPr lang="de-DE" baseline="0" dirty="0" smtClean="0"/>
              <a:t> Probleme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E25C4-CF03-4CCA-8547-2365305A95E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6372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 smtClean="0"/>
              <a:t>Hadoop</a:t>
            </a:r>
            <a:r>
              <a:rPr lang="de-DE" dirty="0" smtClean="0"/>
              <a:t> reinstreuen</a:t>
            </a:r>
          </a:p>
          <a:p>
            <a:r>
              <a:rPr lang="de-DE" dirty="0" smtClean="0"/>
              <a:t>MPP-Architekturen</a:t>
            </a:r>
          </a:p>
          <a:p>
            <a:r>
              <a:rPr lang="de-DE" dirty="0" smtClean="0"/>
              <a:t>Immer mehr</a:t>
            </a:r>
            <a:r>
              <a:rPr lang="de-DE" baseline="0" dirty="0" smtClean="0"/>
              <a:t> Realtime</a:t>
            </a:r>
          </a:p>
          <a:p>
            <a:r>
              <a:rPr lang="de-DE" baseline="0" dirty="0" smtClean="0"/>
              <a:t>-&gt; Flexibilität steigern als Übergang in das BI Thema</a:t>
            </a:r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E25C4-CF03-4CCA-8547-2365305A95E8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4765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Datenbankhersteller</a:t>
            </a:r>
            <a:r>
              <a:rPr lang="de-DE" baseline="0" dirty="0" smtClean="0"/>
              <a:t> bringen z.B. R auch für Statistische Methoden</a:t>
            </a:r>
          </a:p>
          <a:p>
            <a:r>
              <a:rPr lang="de-DE" baseline="0" dirty="0" smtClean="0"/>
              <a:t>z.B. SAP BW – alle Kalkulationen im </a:t>
            </a:r>
            <a:r>
              <a:rPr lang="de-DE" baseline="0" dirty="0" err="1" smtClean="0"/>
              <a:t>Applikationslayer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E25C4-CF03-4CCA-8547-2365305A95E8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5562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Hardware:</a:t>
            </a:r>
            <a:r>
              <a:rPr lang="de-DE" baseline="0" dirty="0" smtClean="0"/>
              <a:t> </a:t>
            </a:r>
            <a:r>
              <a:rPr lang="de-DE" dirty="0" smtClean="0"/>
              <a:t>Der Preis</a:t>
            </a:r>
            <a:r>
              <a:rPr lang="de-DE" baseline="0" dirty="0" smtClean="0"/>
              <a:t> pro Performance sinkt nach wie vor</a:t>
            </a:r>
          </a:p>
          <a:p>
            <a:r>
              <a:rPr lang="de-DE" baseline="0" dirty="0" smtClean="0"/>
              <a:t>Software: kein vorberechneten Kalkulationen</a:t>
            </a:r>
            <a:endParaRPr lang="de-DE" dirty="0" smtClean="0"/>
          </a:p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4E25C4-CF03-4CCA-8547-2365305A95E8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91391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C3273-6B7F-4027-9E01-AE6FC7AD2815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7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Bei vielen Redundanzen und breiten</a:t>
            </a:r>
            <a:r>
              <a:rPr lang="de-DE" baseline="0" dirty="0" smtClean="0"/>
              <a:t> Tabellen hilft CCI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3FB36-5E79-4E55-B37C-720773BD252A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7465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>
                <a:effectLst/>
              </a:rPr>
              <a:t>High Performance </a:t>
            </a:r>
            <a:r>
              <a:rPr lang="de-DE" dirty="0" err="1" smtClean="0">
                <a:effectLst/>
              </a:rPr>
              <a:t>Analytic</a:t>
            </a:r>
            <a:r>
              <a:rPr lang="de-DE" dirty="0" smtClean="0">
                <a:effectLst/>
              </a:rPr>
              <a:t> Appliance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3FB36-5E79-4E55-B37C-720773BD252A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08169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9AAC46"/>
                </a:solidFill>
                <a:latin typeface="+mj-lt"/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01195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6774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AAC46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3873426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0105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323294"/>
          </a:xfrm>
        </p:spPr>
        <p:txBody>
          <a:bodyPr vert="eaVert"/>
          <a:lstStyle>
            <a:lvl1pPr>
              <a:defRPr>
                <a:solidFill>
                  <a:srgbClr val="9AAC46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323294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677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>
          <a:xfrm>
            <a:off x="941773" y="6286904"/>
            <a:ext cx="1510641" cy="365125"/>
          </a:xfrm>
          <a:prstGeom prst="rect">
            <a:avLst/>
          </a:prstGeom>
        </p:spPr>
        <p:txBody>
          <a:bodyPr/>
          <a:lstStyle/>
          <a:p>
            <a:fld id="{185671CE-044E-4CFC-AE5A-D46DFCD7C090}" type="datetime1">
              <a:rPr lang="de-DE" smtClean="0"/>
              <a:t>06.02.2015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2452413" y="6286904"/>
            <a:ext cx="3646059" cy="365125"/>
          </a:xfrm>
          <a:prstGeom prst="rect">
            <a:avLst/>
          </a:prstGeom>
        </p:spPr>
        <p:txBody>
          <a:bodyPr/>
          <a:lstStyle/>
          <a:p>
            <a:r>
              <a:rPr lang="de-DE" smtClean="0"/>
              <a:t>© BARC 2013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11136000" y="6408000"/>
            <a:ext cx="685867" cy="360000"/>
          </a:xfrm>
          <a:prstGeom prst="rect">
            <a:avLst/>
          </a:prstGeom>
        </p:spPr>
        <p:txBody>
          <a:bodyPr/>
          <a:lstStyle/>
          <a:p>
            <a:fld id="{D9A5EE70-1EC8-4112-9A1B-743D72D7706A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214912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74710" y="996666"/>
            <a:ext cx="11707686" cy="234775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noProof="0" dirty="0" smtClean="0"/>
              <a:t>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  <a:p>
            <a:pPr lvl="5"/>
            <a:r>
              <a:rPr lang="en-US" noProof="0" dirty="0" smtClean="0"/>
              <a:t>sixth level</a:t>
            </a:r>
            <a:endParaRPr lang="en-US" noProof="0" dirty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764584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1"/>
          </p:nvPr>
        </p:nvSpPr>
        <p:spPr>
          <a:xfrm>
            <a:off x="262005" y="997472"/>
            <a:ext cx="11720390" cy="1978424"/>
          </a:xfrm>
        </p:spPr>
        <p:txBody>
          <a:bodyPr/>
          <a:lstStyle>
            <a:lvl2pPr>
              <a:buClr>
                <a:schemeClr val="bg1">
                  <a:lumMod val="50000"/>
                </a:schemeClr>
              </a:buClr>
              <a:defRPr/>
            </a:lvl2pPr>
            <a:lvl3pPr>
              <a:buClr>
                <a:schemeClr val="bg1">
                  <a:lumMod val="50000"/>
                </a:schemeClr>
              </a:buClr>
              <a:defRPr/>
            </a:lvl3pPr>
            <a:lvl4pPr>
              <a:buClr>
                <a:schemeClr val="bg1">
                  <a:lumMod val="50000"/>
                </a:schemeClr>
              </a:buClr>
              <a:defRPr/>
            </a:lvl4pPr>
            <a:lvl5pPr>
              <a:buClr>
                <a:schemeClr val="bg1">
                  <a:lumMod val="50000"/>
                </a:schemeClr>
              </a:buClr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1611347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030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29606" y="3140223"/>
            <a:ext cx="5709687" cy="206973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de-DE" dirty="0" smtClean="0"/>
              <a:t>Beispieltitel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7315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AAC46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990384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781146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188743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9AAC46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068468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1255613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AAC46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93722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937222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6725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9AAC46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04609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204609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9450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AAC46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450348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9AAC46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7222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69320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882435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9AAC46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6690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6516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362895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150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8946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51803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8" r:id="rId7"/>
    <p:sldLayoutId id="2147483669" r:id="rId8"/>
    <p:sldLayoutId id="2147483667" r:id="rId9"/>
    <p:sldLayoutId id="2147483670" r:id="rId10"/>
    <p:sldLayoutId id="2147483671" r:id="rId11"/>
    <p:sldLayoutId id="2147483682" r:id="rId12"/>
    <p:sldLayoutId id="2147483683" r:id="rId13"/>
    <p:sldLayoutId id="2147483684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9AAC4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071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effectLst/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xxtjump.com/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hyperlink" Target="mailto:marcel.franke@pmone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microsoft.com/office/2007/relationships/hdphoto" Target="../media/hdphoto1.wdp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hyperlink" Target="http://de.wikipedia.org/wiki/Hundert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4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6.png"/><Relationship Id="rId5" Type="http://schemas.microsoft.com/office/2007/relationships/hdphoto" Target="../media/hdphoto2.wdp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6.jpg"/><Relationship Id="rId4" Type="http://schemas.openxmlformats.org/officeDocument/2006/relationships/image" Target="../media/image75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gif"/><Relationship Id="rId3" Type="http://schemas.openxmlformats.org/officeDocument/2006/relationships/image" Target="../media/image85.emf"/><Relationship Id="rId7" Type="http://schemas.openxmlformats.org/officeDocument/2006/relationships/image" Target="../media/image8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10" Type="http://schemas.openxmlformats.org/officeDocument/2006/relationships/image" Target="../media/image92.png"/><Relationship Id="rId4" Type="http://schemas.openxmlformats.org/officeDocument/2006/relationships/image" Target="../media/image86.emf"/><Relationship Id="rId9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154546" y="2582539"/>
            <a:ext cx="6001555" cy="2069731"/>
          </a:xfrm>
        </p:spPr>
        <p:txBody>
          <a:bodyPr/>
          <a:lstStyle/>
          <a:p>
            <a:r>
              <a:rPr lang="de-DE" dirty="0"/>
              <a:t>SAP HANA, Power Pivot, SQL Server – </a:t>
            </a:r>
            <a:br>
              <a:rPr lang="de-DE" dirty="0"/>
            </a:br>
            <a:r>
              <a:rPr lang="de-DE" dirty="0"/>
              <a:t>In-Memory-Technologien im </a:t>
            </a:r>
            <a:r>
              <a:rPr lang="de-DE" dirty="0" smtClean="0"/>
              <a:t>Vergleich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sz="3600" dirty="0" smtClean="0"/>
              <a:t>Marcel Franke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131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Hintergrund</a:t>
            </a:r>
            <a:endParaRPr lang="de-AT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3" y="1616982"/>
            <a:ext cx="7120413" cy="422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81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singularity.com/images/charts/thumb_ram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51963" y="192113"/>
            <a:ext cx="7911971" cy="5708037"/>
          </a:xfrm>
          <a:prstGeom prst="rect">
            <a:avLst/>
          </a:prstGeom>
          <a:noFill/>
        </p:spPr>
      </p:pic>
      <p:sp>
        <p:nvSpPr>
          <p:cNvPr id="5" name="Textfeld 2"/>
          <p:cNvSpPr txBox="1"/>
          <p:nvPr/>
        </p:nvSpPr>
        <p:spPr>
          <a:xfrm>
            <a:off x="9059868" y="5761651"/>
            <a:ext cx="15461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Quelle: Ray Kurzweil</a:t>
            </a:r>
          </a:p>
        </p:txBody>
      </p:sp>
    </p:spTree>
    <p:extLst>
      <p:ext uri="{BB962C8B-B14F-4D97-AF65-F5344CB8AC3E}">
        <p14:creationId xmlns:p14="http://schemas.microsoft.com/office/powerpoint/2010/main" val="315361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93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Preisentwicklung Speicher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1506200" y="6408738"/>
            <a:ext cx="685800" cy="358775"/>
          </a:xfrm>
          <a:prstGeom prst="rect">
            <a:avLst/>
          </a:prstGeom>
        </p:spPr>
        <p:txBody>
          <a:bodyPr/>
          <a:lstStyle/>
          <a:p>
            <a:fld id="{D9A5EE70-1EC8-4112-9A1B-743D72D7706A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02" y="1369799"/>
            <a:ext cx="8633138" cy="48831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856112" y="1825625"/>
            <a:ext cx="3497687" cy="3990384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Preis pro MB</a:t>
            </a:r>
          </a:p>
          <a:p>
            <a:r>
              <a:rPr lang="de-DE" dirty="0"/>
              <a:t>1957: </a:t>
            </a:r>
            <a:r>
              <a:rPr lang="de-DE" dirty="0" smtClean="0"/>
              <a:t>$411,041,792</a:t>
            </a:r>
          </a:p>
          <a:p>
            <a:r>
              <a:rPr lang="de-DE" dirty="0" smtClean="0"/>
              <a:t>1989: $500</a:t>
            </a:r>
          </a:p>
          <a:p>
            <a:r>
              <a:rPr lang="de-DE" dirty="0"/>
              <a:t>2014: </a:t>
            </a:r>
            <a:r>
              <a:rPr lang="de-DE" dirty="0" smtClean="0"/>
              <a:t>$0.0085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112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3600450"/>
            <a:ext cx="10515600" cy="1774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de-DE" sz="3200" i="1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4049713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de-DE" sz="2000" dirty="0"/>
              <a:t>Bret </a:t>
            </a:r>
            <a:r>
              <a:rPr lang="de-DE" sz="2000" dirty="0" smtClean="0"/>
              <a:t>Swanson (</a:t>
            </a:r>
            <a:r>
              <a:rPr lang="en-US" sz="2000" dirty="0"/>
              <a:t>president of Entropy Economics </a:t>
            </a:r>
            <a:r>
              <a:rPr lang="en-US" sz="2000" dirty="0" smtClean="0"/>
              <a:t>LLC</a:t>
            </a:r>
            <a:r>
              <a:rPr lang="de-DE" sz="2000" dirty="0" smtClean="0"/>
              <a:t>)</a:t>
            </a:r>
            <a:endParaRPr lang="de-DE" sz="20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437" y="2176463"/>
            <a:ext cx="8173991" cy="1541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3086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Das sehen wir auch in der Cloud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047796"/>
            <a:ext cx="9344025" cy="504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552621"/>
            <a:ext cx="8953500" cy="1104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657521"/>
            <a:ext cx="8829675" cy="1171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30" y="1401983"/>
            <a:ext cx="4476750" cy="1619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395" y="1401983"/>
            <a:ext cx="1495634" cy="1533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Aber was passiert im Bereich Storage?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7248525" cy="3990384"/>
          </a:xfrm>
        </p:spPr>
        <p:txBody>
          <a:bodyPr/>
          <a:lstStyle/>
          <a:p>
            <a:r>
              <a:rPr lang="de-DE" dirty="0" smtClean="0"/>
              <a:t>Entwicklung von Speichermedien hinkt den anderen Entwicklungen um etwa 10 Jahre hinterher </a:t>
            </a:r>
          </a:p>
          <a:p>
            <a:r>
              <a:rPr lang="de-DE" dirty="0" smtClean="0"/>
              <a:t>Immer noch Festplatten-Technologien</a:t>
            </a:r>
          </a:p>
          <a:p>
            <a:r>
              <a:rPr lang="de-DE" dirty="0" smtClean="0"/>
              <a:t>SSD ist immer noch nicht so weit verbreitet und recht teuer</a:t>
            </a:r>
          </a:p>
          <a:p>
            <a:r>
              <a:rPr lang="de-DE" dirty="0" smtClean="0"/>
              <a:t>Wir können im heutigen Zeitalter aber nicht alle Daten In-Memory speichern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36" y="2695682"/>
            <a:ext cx="3886200" cy="325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2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de-DE" sz="4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76475"/>
            <a:ext cx="4457700" cy="190500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214813" y="2600325"/>
            <a:ext cx="7567612" cy="15811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9AAC46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i="1" dirty="0" smtClean="0"/>
              <a:t>In-Memory zur Reduzierung des I/O </a:t>
            </a:r>
            <a:r>
              <a:rPr lang="de-DE" i="1" dirty="0" err="1" smtClean="0"/>
              <a:t>Bottlenecks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310853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Warum In-Memory-Datenbanken?</a:t>
            </a:r>
            <a:endParaRPr lang="de-DE" dirty="0"/>
          </a:p>
        </p:txBody>
      </p:sp>
      <p:sp>
        <p:nvSpPr>
          <p:cNvPr id="4" name="Rectangle 29"/>
          <p:cNvSpPr/>
          <p:nvPr/>
        </p:nvSpPr>
        <p:spPr bwMode="gray">
          <a:xfrm>
            <a:off x="1844040" y="2651761"/>
            <a:ext cx="1944334" cy="808526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67500" tIns="54000" rIns="67500" bIns="54000" rtlCol="0" anchor="ctr"/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400" kern="0" dirty="0">
                <a:ea typeface="Arial Unicode MS" pitchFamily="34" charset="-128"/>
                <a:cs typeface="Arial Unicode MS" pitchFamily="34" charset="-128"/>
              </a:rPr>
              <a:t>Steigende Daten Volumina</a:t>
            </a:r>
          </a:p>
        </p:txBody>
      </p:sp>
      <p:sp>
        <p:nvSpPr>
          <p:cNvPr id="5" name="Rectangle 30"/>
          <p:cNvSpPr/>
          <p:nvPr/>
        </p:nvSpPr>
        <p:spPr bwMode="gray">
          <a:xfrm>
            <a:off x="1843412" y="3573251"/>
            <a:ext cx="1944000" cy="810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67500" tIns="54000" rIns="67500" bIns="54000" rtlCol="0" anchor="ctr"/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400" kern="0" dirty="0" err="1">
                <a:ea typeface="Arial Unicode MS" pitchFamily="34" charset="-128"/>
                <a:cs typeface="Arial Unicode MS" pitchFamily="34" charset="-128"/>
              </a:rPr>
              <a:t>Calculation</a:t>
            </a:r>
            <a:r>
              <a:rPr lang="de-DE" sz="1400" kern="0" dirty="0">
                <a:ea typeface="Arial Unicode MS" pitchFamily="34" charset="-128"/>
                <a:cs typeface="Arial Unicode MS" pitchFamily="34" charset="-128"/>
              </a:rPr>
              <a:t> Speed</a:t>
            </a:r>
          </a:p>
        </p:txBody>
      </p:sp>
      <p:sp>
        <p:nvSpPr>
          <p:cNvPr id="6" name="Rectangle 32"/>
          <p:cNvSpPr/>
          <p:nvPr/>
        </p:nvSpPr>
        <p:spPr bwMode="gray">
          <a:xfrm>
            <a:off x="1843411" y="4496214"/>
            <a:ext cx="1944000" cy="810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67500" tIns="54000" rIns="67500" bIns="54000" rtlCol="0" anchor="ctr"/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400" kern="0" dirty="0">
                <a:ea typeface="Arial Unicode MS" pitchFamily="34" charset="-128"/>
                <a:cs typeface="Arial Unicode MS" pitchFamily="34" charset="-128"/>
              </a:rPr>
              <a:t>Art und Anzahl der Daten Quellen</a:t>
            </a:r>
          </a:p>
        </p:txBody>
      </p:sp>
      <p:sp>
        <p:nvSpPr>
          <p:cNvPr id="8" name="Rectangle 35"/>
          <p:cNvSpPr/>
          <p:nvPr/>
        </p:nvSpPr>
        <p:spPr bwMode="gray">
          <a:xfrm>
            <a:off x="7500491" y="3475081"/>
            <a:ext cx="3321611" cy="10287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lIns="67500" tIns="54000" rIns="67500" bIns="54000" rtlCol="0" anchor="ctr"/>
          <a:lstStyle/>
          <a:p>
            <a:pPr>
              <a:spcBef>
                <a:spcPct val="50000"/>
              </a:spcBef>
              <a:buSzPct val="100000"/>
            </a:pPr>
            <a:r>
              <a:rPr lang="de-DE" sz="1400" b="1" kern="0" dirty="0">
                <a:cs typeface="Arial" pitchFamily="34" charset="0"/>
              </a:rPr>
              <a:t>Geringe Transparenz</a:t>
            </a:r>
            <a:endParaRPr lang="de-DE" sz="1400" kern="0" dirty="0">
              <a:cs typeface="Arial" pitchFamily="34" charset="0"/>
            </a:endParaRPr>
          </a:p>
          <a:p>
            <a:pPr>
              <a:spcBef>
                <a:spcPct val="50000"/>
              </a:spcBef>
              <a:buSzPct val="100000"/>
            </a:pPr>
            <a:r>
              <a:rPr lang="de-DE" sz="1400" kern="0" dirty="0">
                <a:cs typeface="Arial" pitchFamily="34" charset="0"/>
              </a:rPr>
              <a:t>Information nur auf hoher Aggregation verfügbar. Planungen und Analysen basieren oft auf veralteten Daten (Latenz: Tage, Wochen)</a:t>
            </a:r>
          </a:p>
        </p:txBody>
      </p:sp>
      <p:sp>
        <p:nvSpPr>
          <p:cNvPr id="9" name="Rectangle 36"/>
          <p:cNvSpPr/>
          <p:nvPr/>
        </p:nvSpPr>
        <p:spPr bwMode="gray">
          <a:xfrm>
            <a:off x="7500491" y="4775211"/>
            <a:ext cx="3631241" cy="127215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lIns="67500" tIns="54000" rIns="67500" bIns="54000" rtlCol="0" anchor="ctr"/>
          <a:lstStyle/>
          <a:p>
            <a:pPr>
              <a:spcBef>
                <a:spcPct val="50000"/>
              </a:spcBef>
              <a:buSzPct val="100000"/>
            </a:pPr>
            <a:r>
              <a:rPr lang="de-DE" sz="1400" b="1" kern="0" dirty="0">
                <a:cs typeface="Arial" pitchFamily="34" charset="0"/>
              </a:rPr>
              <a:t>Reaktives Business Model</a:t>
            </a:r>
            <a:endParaRPr lang="de-DE" sz="1400" kern="0" dirty="0">
              <a:cs typeface="Arial" pitchFamily="34" charset="0"/>
            </a:endParaRPr>
          </a:p>
          <a:p>
            <a:pPr>
              <a:spcBef>
                <a:spcPct val="50000"/>
              </a:spcBef>
              <a:buSzPct val="100000"/>
            </a:pPr>
            <a:r>
              <a:rPr lang="de-DE" sz="1400" kern="0" dirty="0">
                <a:cs typeface="Arial" pitchFamily="34" charset="0"/>
              </a:rPr>
              <a:t>Verlorene </a:t>
            </a:r>
            <a:r>
              <a:rPr lang="de-DE" sz="1400" kern="0" dirty="0" err="1">
                <a:cs typeface="Arial" pitchFamily="34" charset="0"/>
              </a:rPr>
              <a:t>Opportunities</a:t>
            </a:r>
            <a:r>
              <a:rPr lang="de-DE" sz="1400" kern="0" dirty="0">
                <a:cs typeface="Arial" pitchFamily="34" charset="0"/>
              </a:rPr>
              <a:t> und Nachteile aufgrund mangelnder Agilität und Geschwindigkeit</a:t>
            </a:r>
          </a:p>
        </p:txBody>
      </p:sp>
      <p:sp>
        <p:nvSpPr>
          <p:cNvPr id="11" name="Rectangle 11"/>
          <p:cNvSpPr/>
          <p:nvPr/>
        </p:nvSpPr>
        <p:spPr bwMode="gray">
          <a:xfrm>
            <a:off x="7500491" y="2085066"/>
            <a:ext cx="3321610" cy="1142999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lIns="67500" tIns="54000" rIns="67500" bIns="54000" rtlCol="0" anchor="ctr"/>
          <a:lstStyle/>
          <a:p>
            <a:pPr>
              <a:spcBef>
                <a:spcPct val="50000"/>
              </a:spcBef>
              <a:buSzPct val="100000"/>
            </a:pPr>
            <a:r>
              <a:rPr lang="de-DE" sz="1400" b="1" kern="0" dirty="0">
                <a:cs typeface="Arial" pitchFamily="34" charset="0"/>
              </a:rPr>
              <a:t>Geringe Reaktionsgeschwindigkeit</a:t>
            </a:r>
          </a:p>
          <a:p>
            <a:pPr>
              <a:spcBef>
                <a:spcPct val="50000"/>
              </a:spcBef>
              <a:buSzPct val="100000"/>
            </a:pPr>
            <a:r>
              <a:rPr lang="de-DE" sz="1400" kern="0" dirty="0">
                <a:cs typeface="Arial" pitchFamily="34" charset="0"/>
              </a:rPr>
              <a:t>Durch hohe Daten Latenz und </a:t>
            </a:r>
            <a:r>
              <a:rPr lang="de-DE" sz="1400" kern="0" dirty="0" err="1">
                <a:cs typeface="Arial" pitchFamily="34" charset="0"/>
              </a:rPr>
              <a:t>Deployment</a:t>
            </a:r>
            <a:r>
              <a:rPr lang="de-DE" sz="1400" kern="0" dirty="0">
                <a:cs typeface="Arial" pitchFamily="34" charset="0"/>
              </a:rPr>
              <a:t> Komplexität</a:t>
            </a:r>
          </a:p>
        </p:txBody>
      </p:sp>
      <p:sp>
        <p:nvSpPr>
          <p:cNvPr id="15" name="Rounded Rectangle 12"/>
          <p:cNvSpPr/>
          <p:nvPr/>
        </p:nvSpPr>
        <p:spPr bwMode="gray">
          <a:xfrm>
            <a:off x="4293288" y="1854217"/>
            <a:ext cx="2035787" cy="203479"/>
          </a:xfrm>
          <a:prstGeom prst="round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67500" tIns="54000" rIns="67500" bIns="54000" rtlCol="0" anchor="ctr"/>
          <a:lstStyle/>
          <a:p>
            <a:pPr marL="138113" indent="-138113" algn="ctr" defTabSz="6858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500" kern="0" dirty="0">
                <a:solidFill>
                  <a:srgbClr val="C00000"/>
                </a:solidFill>
                <a:ea typeface="Arial Unicode MS" pitchFamily="34" charset="-128"/>
                <a:cs typeface="Arial Unicode MS" pitchFamily="34" charset="-128"/>
              </a:rPr>
              <a:t>Derzeitige Situation</a:t>
            </a:r>
          </a:p>
        </p:txBody>
      </p:sp>
      <p:sp>
        <p:nvSpPr>
          <p:cNvPr id="16" name="Rectangle 16"/>
          <p:cNvSpPr/>
          <p:nvPr/>
        </p:nvSpPr>
        <p:spPr bwMode="gray">
          <a:xfrm>
            <a:off x="4438721" y="3622443"/>
            <a:ext cx="1944000" cy="810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67500" tIns="54000" rIns="67500" bIns="54000" rtlCol="0" anchor="ctr"/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400" kern="0" dirty="0">
                <a:ea typeface="Arial Unicode MS" pitchFamily="34" charset="-128"/>
                <a:cs typeface="Arial Unicode MS" pitchFamily="34" charset="-128"/>
              </a:rPr>
              <a:t>Informations- Latenz</a:t>
            </a:r>
          </a:p>
        </p:txBody>
      </p:sp>
      <p:sp>
        <p:nvSpPr>
          <p:cNvPr id="14" name="Isosceles Triangle 33"/>
          <p:cNvSpPr/>
          <p:nvPr/>
        </p:nvSpPr>
        <p:spPr bwMode="gray">
          <a:xfrm rot="5400000">
            <a:off x="3099680" y="3919997"/>
            <a:ext cx="2052000" cy="264250"/>
          </a:xfrm>
          <a:prstGeom prst="triangle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67500" tIns="54000" rIns="67500" bIns="54000" rtlCol="0" anchor="ctr"/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12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7" name="Equal 34"/>
          <p:cNvSpPr/>
          <p:nvPr/>
        </p:nvSpPr>
        <p:spPr bwMode="gray">
          <a:xfrm>
            <a:off x="6563637" y="3828750"/>
            <a:ext cx="613264" cy="446743"/>
          </a:xfrm>
          <a:prstGeom prst="mathEqual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67500" tIns="54000" rIns="67500" bIns="54000" rtlCol="0" anchor="ctr"/>
          <a:lstStyle/>
          <a:p>
            <a:pPr marL="138113" indent="-138113" algn="ctr" defTabSz="6858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1200" kern="0" dirty="0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4177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Warum In-Memory Computing?</a:t>
            </a:r>
            <a:endParaRPr lang="de-DE" sz="3000" dirty="0"/>
          </a:p>
        </p:txBody>
      </p:sp>
      <p:sp>
        <p:nvSpPr>
          <p:cNvPr id="4" name="Rectangle 29"/>
          <p:cNvSpPr/>
          <p:nvPr/>
        </p:nvSpPr>
        <p:spPr bwMode="gray">
          <a:xfrm>
            <a:off x="1843515" y="2650823"/>
            <a:ext cx="1944000" cy="810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67500" tIns="54000" rIns="67500" bIns="54000" rtlCol="0" anchor="ctr"/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400" kern="0" dirty="0" err="1">
                <a:ea typeface="Arial Unicode MS" pitchFamily="34" charset="-128"/>
                <a:cs typeface="Arial Unicode MS" pitchFamily="34" charset="-128"/>
              </a:rPr>
              <a:t>TeraBytes</a:t>
            </a:r>
            <a:r>
              <a:rPr lang="de-DE" sz="1400" kern="0" dirty="0">
                <a:ea typeface="Arial Unicode MS" pitchFamily="34" charset="-128"/>
                <a:cs typeface="Arial Unicode MS" pitchFamily="34" charset="-128"/>
              </a:rPr>
              <a:t> an Daten In-Memory</a:t>
            </a:r>
          </a:p>
        </p:txBody>
      </p:sp>
      <p:sp>
        <p:nvSpPr>
          <p:cNvPr id="5" name="Rectangle 30"/>
          <p:cNvSpPr/>
          <p:nvPr/>
        </p:nvSpPr>
        <p:spPr bwMode="gray">
          <a:xfrm>
            <a:off x="1843515" y="3571348"/>
            <a:ext cx="1944000" cy="810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67500" tIns="54000" rIns="67500" bIns="54000" rtlCol="0" anchor="ctr"/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400" kern="0" dirty="0">
                <a:ea typeface="Arial Unicode MS" pitchFamily="34" charset="-128"/>
                <a:cs typeface="Arial Unicode MS" pitchFamily="34" charset="-128"/>
              </a:rPr>
              <a:t>Skalierbarer Daten T</a:t>
            </a:r>
            <a:r>
              <a:rPr lang="de-DE" sz="1400" kern="0" dirty="0" err="1">
                <a:ea typeface="Arial Unicode MS" pitchFamily="34" charset="-128"/>
                <a:cs typeface="Arial Unicode MS" pitchFamily="34" charset="-128"/>
              </a:rPr>
              <a:t>hrougput</a:t>
            </a:r>
            <a:r>
              <a:rPr lang="de-DE" sz="1400" kern="0" dirty="0">
                <a:ea typeface="Arial Unicode MS" pitchFamily="34" charset="-128"/>
                <a:cs typeface="Arial Unicode MS" pitchFamily="34" charset="-128"/>
              </a:rPr>
              <a:t> </a:t>
            </a:r>
          </a:p>
        </p:txBody>
      </p:sp>
      <p:sp>
        <p:nvSpPr>
          <p:cNvPr id="6" name="Rectangle 31"/>
          <p:cNvSpPr/>
          <p:nvPr/>
        </p:nvSpPr>
        <p:spPr bwMode="gray">
          <a:xfrm>
            <a:off x="4448412" y="3647121"/>
            <a:ext cx="1944000" cy="810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67500" tIns="54000" rIns="67500" bIns="54000" rtlCol="0" anchor="ctr"/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400" kern="0" dirty="0" smtClean="0">
                <a:ea typeface="Arial Unicode MS" pitchFamily="34" charset="-128"/>
                <a:cs typeface="Arial Unicode MS" pitchFamily="34" charset="-128"/>
              </a:rPr>
              <a:t>Real-Time</a:t>
            </a:r>
            <a:endParaRPr lang="de-DE" sz="14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Rectangle 32"/>
          <p:cNvSpPr/>
          <p:nvPr/>
        </p:nvSpPr>
        <p:spPr bwMode="gray">
          <a:xfrm>
            <a:off x="1843515" y="4498428"/>
            <a:ext cx="1944000" cy="810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67500" tIns="54000" rIns="67500" bIns="54000" rtlCol="0" anchor="ctr"/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400" kern="0" dirty="0"/>
              <a:t>Hoch-Flexible Strukturen</a:t>
            </a:r>
            <a:endParaRPr lang="de-DE" sz="1400" kern="0" dirty="0" err="1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0" name="Rectangle 35"/>
          <p:cNvSpPr/>
          <p:nvPr/>
        </p:nvSpPr>
        <p:spPr bwMode="gray">
          <a:xfrm>
            <a:off x="7364413" y="3623156"/>
            <a:ext cx="3116307" cy="13248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67500" tIns="54000" rIns="67500" bIns="54000" rtlCol="0" anchor="ctr"/>
          <a:lstStyle/>
          <a:p>
            <a:pPr>
              <a:spcBef>
                <a:spcPct val="50000"/>
              </a:spcBef>
              <a:buSzPct val="100000"/>
            </a:pPr>
            <a:r>
              <a:rPr lang="de-DE" sz="1400" b="1" kern="0" dirty="0">
                <a:cs typeface="Arial" pitchFamily="34" charset="0"/>
              </a:rPr>
              <a:t>Business Performance verbessern</a:t>
            </a:r>
          </a:p>
          <a:p>
            <a:pPr marL="173831" indent="-173831">
              <a:spcBef>
                <a:spcPct val="50000"/>
              </a:spcBef>
              <a:buSzPct val="100000"/>
              <a:buFont typeface="Wingdings" pitchFamily="2" charset="2"/>
              <a:buChar char="§"/>
            </a:pPr>
            <a:r>
              <a:rPr lang="de-DE" sz="1400" kern="0" dirty="0">
                <a:cs typeface="Arial" pitchFamily="34" charset="0"/>
              </a:rPr>
              <a:t>Lösungen können schnell und iterativ </a:t>
            </a:r>
            <a:r>
              <a:rPr lang="de-DE" sz="1400" kern="0" dirty="0" err="1">
                <a:cs typeface="Arial" pitchFamily="34" charset="0"/>
              </a:rPr>
              <a:t>deployed</a:t>
            </a:r>
            <a:r>
              <a:rPr lang="de-DE" sz="1400" kern="0" dirty="0">
                <a:cs typeface="Arial" pitchFamily="34" charset="0"/>
              </a:rPr>
              <a:t> werden</a:t>
            </a:r>
          </a:p>
          <a:p>
            <a:pPr marL="173831" indent="-173831">
              <a:spcBef>
                <a:spcPct val="50000"/>
              </a:spcBef>
              <a:buSzPct val="100000"/>
              <a:buFont typeface="Wingdings" pitchFamily="2" charset="2"/>
              <a:buChar char="§"/>
            </a:pPr>
            <a:r>
              <a:rPr lang="de-DE" sz="1400" kern="0" dirty="0">
                <a:cs typeface="Arial" pitchFamily="34" charset="0"/>
              </a:rPr>
              <a:t>Planung und Simulation „on </a:t>
            </a:r>
            <a:r>
              <a:rPr lang="de-DE" sz="1400" kern="0" dirty="0" err="1">
                <a:cs typeface="Arial" pitchFamily="34" charset="0"/>
              </a:rPr>
              <a:t>the</a:t>
            </a:r>
            <a:r>
              <a:rPr lang="de-DE" sz="1400" kern="0" dirty="0">
                <a:cs typeface="Arial" pitchFamily="34" charset="0"/>
              </a:rPr>
              <a:t> </a:t>
            </a:r>
            <a:r>
              <a:rPr lang="de-DE" sz="1400" kern="0" dirty="0" err="1">
                <a:cs typeface="Arial" pitchFamily="34" charset="0"/>
              </a:rPr>
              <a:t>fly</a:t>
            </a:r>
            <a:r>
              <a:rPr lang="de-DE" sz="1400" kern="0" dirty="0">
                <a:cs typeface="Arial" pitchFamily="34" charset="0"/>
              </a:rPr>
              <a:t>“ auf nicht-aggregierten Daten</a:t>
            </a:r>
          </a:p>
        </p:txBody>
      </p:sp>
      <p:sp>
        <p:nvSpPr>
          <p:cNvPr id="11" name="Rectangle 12"/>
          <p:cNvSpPr/>
          <p:nvPr/>
        </p:nvSpPr>
        <p:spPr bwMode="gray">
          <a:xfrm>
            <a:off x="7364411" y="4600369"/>
            <a:ext cx="2898594" cy="128411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67500" tIns="54000" rIns="67500" bIns="54000" rtlCol="0" anchor="ctr"/>
          <a:lstStyle/>
          <a:p>
            <a:pPr lvl="0">
              <a:spcBef>
                <a:spcPct val="50000"/>
              </a:spcBef>
              <a:buSzPct val="100000"/>
            </a:pPr>
            <a:r>
              <a:rPr lang="de-DE" sz="1400" b="1" kern="0" dirty="0">
                <a:cs typeface="Arial" pitchFamily="34" charset="0"/>
              </a:rPr>
              <a:t>Grundlage für </a:t>
            </a:r>
            <a:r>
              <a:rPr lang="de-DE" sz="1400" b="1" kern="0" dirty="0" err="1">
                <a:cs typeface="Arial" pitchFamily="34" charset="0"/>
              </a:rPr>
              <a:t>Advanced</a:t>
            </a:r>
            <a:r>
              <a:rPr lang="de-DE" sz="1400" b="1" kern="0" dirty="0">
                <a:cs typeface="Arial" pitchFamily="34" charset="0"/>
              </a:rPr>
              <a:t> und </a:t>
            </a:r>
            <a:r>
              <a:rPr lang="de-DE" sz="1400" b="1" kern="0" dirty="0" err="1">
                <a:cs typeface="Arial" pitchFamily="34" charset="0"/>
              </a:rPr>
              <a:t>Predictive</a:t>
            </a:r>
            <a:r>
              <a:rPr lang="de-DE" sz="1400" b="1" kern="0" dirty="0">
                <a:cs typeface="Arial" pitchFamily="34" charset="0"/>
              </a:rPr>
              <a:t> Analytics</a:t>
            </a:r>
            <a:endParaRPr lang="de-DE" sz="1400" kern="0" dirty="0">
              <a:cs typeface="Arial" pitchFamily="34" charset="0"/>
            </a:endParaRPr>
          </a:p>
        </p:txBody>
      </p:sp>
      <p:sp>
        <p:nvSpPr>
          <p:cNvPr id="12" name="Rectangle 10"/>
          <p:cNvSpPr/>
          <p:nvPr/>
        </p:nvSpPr>
        <p:spPr bwMode="gray">
          <a:xfrm>
            <a:off x="7364411" y="2450730"/>
            <a:ext cx="3116308" cy="9034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67500" tIns="54000" rIns="67500" bIns="54000" rtlCol="0" anchor="ctr"/>
          <a:lstStyle/>
          <a:p>
            <a:pPr>
              <a:spcBef>
                <a:spcPct val="50000"/>
              </a:spcBef>
              <a:buSzPct val="100000"/>
            </a:pPr>
            <a:r>
              <a:rPr lang="de-DE" sz="1400" b="1" kern="0" dirty="0">
                <a:cs typeface="Arial" pitchFamily="34" charset="0"/>
              </a:rPr>
              <a:t>Flexibilität steigern</a:t>
            </a:r>
            <a:endParaRPr lang="de-DE" sz="1400" kern="0" dirty="0">
              <a:cs typeface="Arial" pitchFamily="34" charset="0"/>
            </a:endParaRPr>
          </a:p>
          <a:p>
            <a:pPr marL="173831" indent="-173831">
              <a:spcBef>
                <a:spcPct val="50000"/>
              </a:spcBef>
              <a:buSzPct val="100000"/>
              <a:buFont typeface="Wingdings" pitchFamily="2" charset="2"/>
              <a:buChar char="§"/>
            </a:pPr>
            <a:r>
              <a:rPr lang="de-DE" sz="1400" kern="0" dirty="0">
                <a:cs typeface="Arial" pitchFamily="34" charset="0"/>
              </a:rPr>
              <a:t>Iterative Entwicklungszyklen werden ermöglicht</a:t>
            </a:r>
          </a:p>
          <a:p>
            <a:pPr marL="173831" indent="-173831">
              <a:spcBef>
                <a:spcPct val="50000"/>
              </a:spcBef>
              <a:buSzPct val="100000"/>
              <a:buFont typeface="Wingdings" pitchFamily="2" charset="2"/>
              <a:buChar char="§"/>
            </a:pPr>
            <a:r>
              <a:rPr lang="de-DE" sz="1400" kern="0" dirty="0">
                <a:cs typeface="Arial" pitchFamily="34" charset="0"/>
              </a:rPr>
              <a:t>Evolutionäre Vorgehensmodelle werden ermöglicht</a:t>
            </a:r>
          </a:p>
        </p:txBody>
      </p:sp>
      <p:sp>
        <p:nvSpPr>
          <p:cNvPr id="16" name="Rounded Rectangle 16"/>
          <p:cNvSpPr/>
          <p:nvPr/>
        </p:nvSpPr>
        <p:spPr bwMode="gray">
          <a:xfrm>
            <a:off x="4145972" y="1862827"/>
            <a:ext cx="2274065" cy="203479"/>
          </a:xfrm>
          <a:prstGeom prst="round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67500" tIns="54000" rIns="67500" bIns="54000" rtlCol="0" anchor="ctr"/>
          <a:lstStyle/>
          <a:p>
            <a:pPr marL="138113" indent="-138113" algn="ctr" defTabSz="6858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500" kern="0" dirty="0">
                <a:solidFill>
                  <a:srgbClr val="C00000"/>
                </a:solidFill>
                <a:ea typeface="Arial Unicode MS" pitchFamily="34" charset="-128"/>
                <a:cs typeface="Arial Unicode MS" pitchFamily="34" charset="-128"/>
              </a:rPr>
              <a:t>Zukünftige</a:t>
            </a:r>
            <a:r>
              <a:rPr lang="de-DE" sz="1200" kern="0" dirty="0">
                <a:solidFill>
                  <a:srgbClr val="C00000"/>
                </a:solidFill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1500" kern="0" dirty="0">
                <a:solidFill>
                  <a:srgbClr val="C00000"/>
                </a:solidFill>
                <a:ea typeface="Arial Unicode MS" pitchFamily="34" charset="-128"/>
                <a:cs typeface="Arial Unicode MS" pitchFamily="34" charset="-128"/>
              </a:rPr>
              <a:t>Situation</a:t>
            </a:r>
          </a:p>
        </p:txBody>
      </p:sp>
      <p:sp>
        <p:nvSpPr>
          <p:cNvPr id="14" name="Equal 34"/>
          <p:cNvSpPr/>
          <p:nvPr/>
        </p:nvSpPr>
        <p:spPr bwMode="gray">
          <a:xfrm>
            <a:off x="6563637" y="3828750"/>
            <a:ext cx="613264" cy="446743"/>
          </a:xfrm>
          <a:prstGeom prst="mathEqual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67500" tIns="54000" rIns="67500" bIns="54000" rtlCol="0" anchor="ctr"/>
          <a:lstStyle/>
          <a:p>
            <a:pPr marL="138113" indent="-138113" algn="ctr" defTabSz="6858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12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" name="Isosceles Triangle 33"/>
          <p:cNvSpPr/>
          <p:nvPr/>
        </p:nvSpPr>
        <p:spPr bwMode="gray">
          <a:xfrm rot="5400000">
            <a:off x="3099680" y="3919997"/>
            <a:ext cx="2052000" cy="264250"/>
          </a:xfrm>
          <a:prstGeom prst="triangle">
            <a:avLst/>
          </a:prstGeom>
          <a:solidFill>
            <a:schemeClr val="accent1"/>
          </a:solidFill>
          <a:ln w="9525" algn="ctr">
            <a:noFill/>
            <a:miter lim="800000"/>
            <a:headEnd/>
            <a:tailEnd/>
          </a:ln>
        </p:spPr>
        <p:txBody>
          <a:bodyPr lIns="67500" tIns="54000" rIns="67500" bIns="54000" rtlCol="0" anchor="ctr"/>
          <a:lstStyle/>
          <a:p>
            <a:pPr algn="ctr" defTabSz="685800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de-DE" sz="1200" kern="0" dirty="0" err="1"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5500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AT" dirty="0" smtClean="0"/>
              <a:t>Hintergrund – „Flaschenhälse verhindern“</a:t>
            </a:r>
            <a:endParaRPr lang="de-AT" dirty="0"/>
          </a:p>
        </p:txBody>
      </p:sp>
      <p:sp>
        <p:nvSpPr>
          <p:cNvPr id="4" name="Rechteck 3"/>
          <p:cNvSpPr/>
          <p:nvPr/>
        </p:nvSpPr>
        <p:spPr>
          <a:xfrm>
            <a:off x="4745571" y="4131078"/>
            <a:ext cx="1836204" cy="70207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solidFill>
                  <a:schemeClr val="accent1"/>
                </a:solidFill>
              </a:rPr>
              <a:t>Datenbank</a:t>
            </a:r>
          </a:p>
        </p:txBody>
      </p:sp>
      <p:sp>
        <p:nvSpPr>
          <p:cNvPr id="5" name="Rechteck 4"/>
          <p:cNvSpPr/>
          <p:nvPr/>
        </p:nvSpPr>
        <p:spPr>
          <a:xfrm>
            <a:off x="4744963" y="2834934"/>
            <a:ext cx="1836204" cy="702078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AT" dirty="0">
                <a:solidFill>
                  <a:schemeClr val="accent2"/>
                </a:solidFill>
              </a:rPr>
              <a:t>Applikation</a:t>
            </a:r>
          </a:p>
        </p:txBody>
      </p:sp>
      <p:sp>
        <p:nvSpPr>
          <p:cNvPr id="6" name="Gleichschenkliges Dreieck 5"/>
          <p:cNvSpPr/>
          <p:nvPr/>
        </p:nvSpPr>
        <p:spPr>
          <a:xfrm>
            <a:off x="6690067" y="2834934"/>
            <a:ext cx="863817" cy="1998222"/>
          </a:xfrm>
          <a:prstGeom prst="triangle">
            <a:avLst>
              <a:gd name="adj" fmla="val 0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350"/>
          </a:p>
        </p:txBody>
      </p:sp>
      <p:sp>
        <p:nvSpPr>
          <p:cNvPr id="7" name="Gleichschenkliges Dreieck 6"/>
          <p:cNvSpPr/>
          <p:nvPr/>
        </p:nvSpPr>
        <p:spPr>
          <a:xfrm rot="10800000">
            <a:off x="3777674" y="2834934"/>
            <a:ext cx="831971" cy="1998222"/>
          </a:xfrm>
          <a:prstGeom prst="triangle">
            <a:avLst>
              <a:gd name="adj" fmla="val 0"/>
            </a:avLst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350" dirty="0"/>
          </a:p>
        </p:txBody>
      </p:sp>
      <p:sp>
        <p:nvSpPr>
          <p:cNvPr id="8" name="Textfeld 7"/>
          <p:cNvSpPr txBox="1"/>
          <p:nvPr/>
        </p:nvSpPr>
        <p:spPr>
          <a:xfrm>
            <a:off x="3799553" y="2810443"/>
            <a:ext cx="972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 err="1">
                <a:solidFill>
                  <a:srgbClr val="C00000"/>
                </a:solidFill>
              </a:rPr>
              <a:t>Calculation</a:t>
            </a:r>
            <a:endParaRPr lang="de-AT" sz="1200" dirty="0">
              <a:solidFill>
                <a:srgbClr val="C00000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689787" y="4579242"/>
            <a:ext cx="9721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200" dirty="0" err="1">
                <a:solidFill>
                  <a:srgbClr val="C00000"/>
                </a:solidFill>
              </a:rPr>
              <a:t>Calculation</a:t>
            </a:r>
            <a:endParaRPr lang="de-AT" sz="1200" dirty="0">
              <a:solidFill>
                <a:srgbClr val="C00000"/>
              </a:solidFill>
            </a:endParaRPr>
          </a:p>
        </p:txBody>
      </p:sp>
      <p:cxnSp>
        <p:nvCxnSpPr>
          <p:cNvPr id="11" name="Gerade Verbindung mit Pfeil 10"/>
          <p:cNvCxnSpPr/>
          <p:nvPr/>
        </p:nvCxnSpPr>
        <p:spPr>
          <a:xfrm>
            <a:off x="6041715" y="3537012"/>
            <a:ext cx="0" cy="594066"/>
          </a:xfrm>
          <a:prstGeom prst="straightConnector1">
            <a:avLst/>
          </a:prstGeom>
          <a:ln w="508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/>
          <p:cNvCxnSpPr/>
          <p:nvPr/>
        </p:nvCxnSpPr>
        <p:spPr>
          <a:xfrm flipV="1">
            <a:off x="5231625" y="3537012"/>
            <a:ext cx="0" cy="59406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/>
        </p:nvSpPr>
        <p:spPr>
          <a:xfrm>
            <a:off x="6680558" y="4887164"/>
            <a:ext cx="1620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/>
              <a:t>Zukünftiger Ansatz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3475517" y="2174948"/>
            <a:ext cx="1620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b="1" dirty="0"/>
              <a:t>Klassischer Ansatz</a:t>
            </a:r>
          </a:p>
        </p:txBody>
      </p:sp>
    </p:spTree>
    <p:extLst>
      <p:ext uri="{BB962C8B-B14F-4D97-AF65-F5344CB8AC3E}">
        <p14:creationId xmlns:p14="http://schemas.microsoft.com/office/powerpoint/2010/main" val="1618905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>
                <a:solidFill>
                  <a:srgbClr val="9AAC46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Über mich – Marcel Franke</a:t>
            </a:r>
            <a:endParaRPr lang="de-DE" dirty="0">
              <a:solidFill>
                <a:srgbClr val="9AAC46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8280042" cy="3990384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60000"/>
              </a:lnSpc>
            </a:pP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Practice Lead </a:t>
            </a: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Advanced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Analytics &amp; Data Science</a:t>
            </a:r>
          </a:p>
          <a:p>
            <a:pPr>
              <a:lnSpc>
                <a:spcPct val="160000"/>
              </a:lnSpc>
            </a:pPr>
            <a:r>
              <a:rPr lang="de-DE" dirty="0" err="1">
                <a:latin typeface="Segoe UI" panose="020B0502040204020203" pitchFamily="34" charset="0"/>
                <a:cs typeface="Segoe UI" panose="020B0502040204020203" pitchFamily="34" charset="0"/>
              </a:rPr>
              <a:t>pmOne</a:t>
            </a: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 AG – Deutschland, Österreich, Schweiz</a:t>
            </a:r>
          </a:p>
          <a:p>
            <a:pPr>
              <a:lnSpc>
                <a:spcPct val="160000"/>
              </a:lnSpc>
            </a:pP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P-TSP für Microsoft </a:t>
            </a:r>
            <a:r>
              <a:rPr lang="de-DE" dirty="0" smtClean="0">
                <a:latin typeface="Segoe UI" panose="020B0502040204020203" pitchFamily="34" charset="0"/>
                <a:cs typeface="Segoe UI" panose="020B0502040204020203" pitchFamily="34" charset="0"/>
              </a:rPr>
              <a:t>für das Thema Big Data</a:t>
            </a:r>
            <a:endParaRPr lang="de-DE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60000"/>
              </a:lnSpc>
            </a:pPr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Schwerpunkt: Data Warehouse, Big Data &amp; Data </a:t>
            </a:r>
            <a:r>
              <a:rPr lang="de-DE" dirty="0" smtClean="0">
                <a:latin typeface="Segoe UI" panose="020B0502040204020203" pitchFamily="34" charset="0"/>
                <a:cs typeface="Segoe UI" panose="020B0502040204020203" pitchFamily="34" charset="0"/>
              </a:rPr>
              <a:t>Analytics</a:t>
            </a:r>
          </a:p>
          <a:p>
            <a:endParaRPr lang="de-DE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Blog: </a:t>
            </a:r>
            <a:r>
              <a:rPr lang="de-DE" dirty="0" smtClean="0"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www.nexxtjump.com</a:t>
            </a:r>
            <a:r>
              <a:rPr lang="de-DE" dirty="0" smtClean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de-DE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de-DE" dirty="0">
                <a:latin typeface="Segoe UI" panose="020B0502040204020203" pitchFamily="34" charset="0"/>
                <a:cs typeface="Segoe UI" panose="020B0502040204020203" pitchFamily="34" charset="0"/>
              </a:rPr>
              <a:t>E-Mail: </a:t>
            </a:r>
            <a:r>
              <a:rPr lang="de-DE" dirty="0" smtClean="0">
                <a:latin typeface="Segoe UI" panose="020B0502040204020203" pitchFamily="34" charset="0"/>
                <a:cs typeface="Segoe UI" panose="020B0502040204020203" pitchFamily="34" charset="0"/>
                <a:hlinkClick r:id="rId4"/>
              </a:rPr>
              <a:t>marcel.franke@pmone.com</a:t>
            </a:r>
            <a:r>
              <a:rPr lang="de-DE" dirty="0" smtClean="0">
                <a:latin typeface="Segoe UI" panose="020B0502040204020203" pitchFamily="34" charset="0"/>
                <a:cs typeface="Segoe UI" panose="020B0502040204020203" pitchFamily="34" charset="0"/>
              </a:rPr>
              <a:t>  </a:t>
            </a:r>
            <a:endParaRPr lang="de-DE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dirty="0" smtClean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de-DE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254" y="3349896"/>
            <a:ext cx="3017440" cy="2710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176" y="27894"/>
            <a:ext cx="1589248" cy="6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9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Technische Innovationen</a:t>
            </a:r>
            <a:endParaRPr lang="de-AT" dirty="0"/>
          </a:p>
        </p:txBody>
      </p:sp>
      <p:sp>
        <p:nvSpPr>
          <p:cNvPr id="4" name="Rounded Rectangle 150"/>
          <p:cNvSpPr/>
          <p:nvPr/>
        </p:nvSpPr>
        <p:spPr bwMode="gray">
          <a:xfrm>
            <a:off x="5933982" y="2240868"/>
            <a:ext cx="4105368" cy="3348372"/>
          </a:xfrm>
          <a:prstGeom prst="roundRect">
            <a:avLst>
              <a:gd name="adj" fmla="val 4036"/>
            </a:avLst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67500" tIns="54000" rIns="67500" bIns="54000" rtlCol="0" anchor="ctr"/>
          <a:lstStyle/>
          <a:p>
            <a:pPr marL="138113" indent="-138113"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200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5" name="Rounded Rectangle 148"/>
          <p:cNvSpPr/>
          <p:nvPr/>
        </p:nvSpPr>
        <p:spPr bwMode="gray">
          <a:xfrm>
            <a:off x="1721515" y="2240868"/>
            <a:ext cx="4212468" cy="3348372"/>
          </a:xfrm>
          <a:prstGeom prst="roundRect">
            <a:avLst>
              <a:gd name="adj" fmla="val 4036"/>
            </a:avLst>
          </a:prstGeom>
          <a:noFill/>
          <a:ln w="9525" algn="ctr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</p:spPr>
        <p:txBody>
          <a:bodyPr lIns="67500" tIns="54000" rIns="67500" bIns="54000" rtlCol="0" anchor="ctr"/>
          <a:lstStyle/>
          <a:p>
            <a:pPr marL="138113" indent="-138113" algn="ctr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endParaRPr lang="en-US" sz="1200" kern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2265527" y="2516113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872" indent="-11787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400" b="1" kern="0" dirty="0">
                <a:solidFill>
                  <a:schemeClr val="tx2"/>
                </a:solidFill>
                <a:ea typeface="Arial Unicode MS" pitchFamily="34" charset="-128"/>
                <a:cs typeface="Arial Unicode MS" pitchFamily="34" charset="-128"/>
              </a:rPr>
              <a:t>Hardware Innovationen</a:t>
            </a:r>
            <a:endParaRPr lang="en-US" sz="1400" b="1" kern="0" dirty="0">
              <a:solidFill>
                <a:schemeClr val="tx2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8" name="Group 132"/>
          <p:cNvGrpSpPr/>
          <p:nvPr/>
        </p:nvGrpSpPr>
        <p:grpSpPr>
          <a:xfrm>
            <a:off x="2352903" y="3100810"/>
            <a:ext cx="450598" cy="483456"/>
            <a:chOff x="7654943" y="1847030"/>
            <a:chExt cx="848973" cy="854592"/>
          </a:xfrm>
        </p:grpSpPr>
        <p:grpSp>
          <p:nvGrpSpPr>
            <p:cNvPr id="9" name="Group 402"/>
            <p:cNvGrpSpPr/>
            <p:nvPr/>
          </p:nvGrpSpPr>
          <p:grpSpPr>
            <a:xfrm>
              <a:off x="8376325" y="1936512"/>
              <a:ext cx="127591" cy="666301"/>
              <a:chOff x="19028701" y="1467290"/>
              <a:chExt cx="127591" cy="666301"/>
            </a:xfrm>
            <a:solidFill>
              <a:sysClr val="windowText" lastClr="000000"/>
            </a:solidFill>
          </p:grpSpPr>
          <p:sp>
            <p:nvSpPr>
              <p:cNvPr id="39" name="Rectangle 67"/>
              <p:cNvSpPr/>
              <p:nvPr/>
            </p:nvSpPr>
            <p:spPr bwMode="auto">
              <a:xfrm>
                <a:off x="19028701" y="1467290"/>
                <a:ext cx="127591" cy="63796"/>
              </a:xfrm>
              <a:prstGeom prst="rect">
                <a:avLst/>
              </a:prstGeom>
              <a:grpFill/>
              <a:ln w="9525" cap="flat" cmpd="sng" algn="ctr">
                <a:solidFill>
                  <a:srgbClr val="14385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50" kern="0">
                  <a:solidFill>
                    <a:sysClr val="windowText" lastClr="000000"/>
                  </a:solidFill>
                  <a:latin typeface="Yank" pitchFamily="2" charset="0"/>
                  <a:cs typeface="Arial" charset="0"/>
                </a:endParaRPr>
              </a:p>
            </p:txBody>
          </p:sp>
          <p:sp>
            <p:nvSpPr>
              <p:cNvPr id="40" name="Rectangle 68"/>
              <p:cNvSpPr/>
              <p:nvPr/>
            </p:nvSpPr>
            <p:spPr bwMode="auto">
              <a:xfrm>
                <a:off x="19028701" y="1587791"/>
                <a:ext cx="127591" cy="63796"/>
              </a:xfrm>
              <a:prstGeom prst="rect">
                <a:avLst/>
              </a:prstGeom>
              <a:grpFill/>
              <a:ln w="9525" cap="flat" cmpd="sng" algn="ctr">
                <a:solidFill>
                  <a:srgbClr val="14385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50" kern="0">
                  <a:solidFill>
                    <a:sysClr val="windowText" lastClr="000000"/>
                  </a:solidFill>
                  <a:latin typeface="Yank" pitchFamily="2" charset="0"/>
                  <a:cs typeface="Arial" charset="0"/>
                </a:endParaRPr>
              </a:p>
            </p:txBody>
          </p:sp>
          <p:sp>
            <p:nvSpPr>
              <p:cNvPr id="41" name="Rectangle 69"/>
              <p:cNvSpPr/>
              <p:nvPr/>
            </p:nvSpPr>
            <p:spPr bwMode="auto">
              <a:xfrm>
                <a:off x="19028701" y="1708292"/>
                <a:ext cx="127591" cy="63796"/>
              </a:xfrm>
              <a:prstGeom prst="rect">
                <a:avLst/>
              </a:prstGeom>
              <a:grpFill/>
              <a:ln w="9525" cap="flat" cmpd="sng" algn="ctr">
                <a:solidFill>
                  <a:srgbClr val="14385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50" kern="0">
                  <a:solidFill>
                    <a:sysClr val="windowText" lastClr="000000"/>
                  </a:solidFill>
                  <a:latin typeface="Yank" pitchFamily="2" charset="0"/>
                  <a:cs typeface="Arial" charset="0"/>
                </a:endParaRPr>
              </a:p>
            </p:txBody>
          </p:sp>
          <p:sp>
            <p:nvSpPr>
              <p:cNvPr id="42" name="Rectangle 70"/>
              <p:cNvSpPr/>
              <p:nvPr/>
            </p:nvSpPr>
            <p:spPr bwMode="auto">
              <a:xfrm>
                <a:off x="19028701" y="1828793"/>
                <a:ext cx="127591" cy="63796"/>
              </a:xfrm>
              <a:prstGeom prst="rect">
                <a:avLst/>
              </a:prstGeom>
              <a:grpFill/>
              <a:ln w="9525" cap="flat" cmpd="sng" algn="ctr">
                <a:solidFill>
                  <a:srgbClr val="14385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50" kern="0">
                  <a:solidFill>
                    <a:sysClr val="windowText" lastClr="000000"/>
                  </a:solidFill>
                  <a:latin typeface="Yank" pitchFamily="2" charset="0"/>
                  <a:cs typeface="Arial" charset="0"/>
                </a:endParaRPr>
              </a:p>
            </p:txBody>
          </p:sp>
          <p:sp>
            <p:nvSpPr>
              <p:cNvPr id="43" name="Rectangle 71"/>
              <p:cNvSpPr/>
              <p:nvPr/>
            </p:nvSpPr>
            <p:spPr bwMode="auto">
              <a:xfrm>
                <a:off x="19028701" y="1949294"/>
                <a:ext cx="127591" cy="63796"/>
              </a:xfrm>
              <a:prstGeom prst="rect">
                <a:avLst/>
              </a:prstGeom>
              <a:grpFill/>
              <a:ln w="9525" cap="flat" cmpd="sng" algn="ctr">
                <a:solidFill>
                  <a:srgbClr val="14385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50" kern="0">
                  <a:solidFill>
                    <a:sysClr val="windowText" lastClr="000000"/>
                  </a:solidFill>
                  <a:latin typeface="Yank" pitchFamily="2" charset="0"/>
                  <a:cs typeface="Arial" charset="0"/>
                </a:endParaRPr>
              </a:p>
            </p:txBody>
          </p:sp>
          <p:sp>
            <p:nvSpPr>
              <p:cNvPr id="44" name="Rectangle 72"/>
              <p:cNvSpPr/>
              <p:nvPr/>
            </p:nvSpPr>
            <p:spPr bwMode="auto">
              <a:xfrm>
                <a:off x="19028701" y="2069795"/>
                <a:ext cx="127591" cy="63796"/>
              </a:xfrm>
              <a:prstGeom prst="rect">
                <a:avLst/>
              </a:prstGeom>
              <a:grpFill/>
              <a:ln w="9525" cap="flat" cmpd="sng" algn="ctr">
                <a:solidFill>
                  <a:srgbClr val="14385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50" kern="0">
                  <a:solidFill>
                    <a:sysClr val="windowText" lastClr="000000"/>
                  </a:solidFill>
                  <a:latin typeface="Yank" pitchFamily="2" charset="0"/>
                  <a:cs typeface="Arial" charset="0"/>
                </a:endParaRPr>
              </a:p>
            </p:txBody>
          </p:sp>
        </p:grpSp>
        <p:grpSp>
          <p:nvGrpSpPr>
            <p:cNvPr id="10" name="Group 403"/>
            <p:cNvGrpSpPr/>
            <p:nvPr/>
          </p:nvGrpSpPr>
          <p:grpSpPr>
            <a:xfrm>
              <a:off x="7654943" y="1936512"/>
              <a:ext cx="127591" cy="666301"/>
              <a:chOff x="19028701" y="1467290"/>
              <a:chExt cx="127591" cy="666301"/>
            </a:xfrm>
            <a:solidFill>
              <a:sysClr val="windowText" lastClr="000000"/>
            </a:solidFill>
          </p:grpSpPr>
          <p:sp>
            <p:nvSpPr>
              <p:cNvPr id="33" name="Rectangle 61"/>
              <p:cNvSpPr/>
              <p:nvPr/>
            </p:nvSpPr>
            <p:spPr bwMode="auto">
              <a:xfrm>
                <a:off x="19028701" y="1467290"/>
                <a:ext cx="127591" cy="63796"/>
              </a:xfrm>
              <a:prstGeom prst="rect">
                <a:avLst/>
              </a:prstGeom>
              <a:grpFill/>
              <a:ln w="9525" cap="flat" cmpd="sng" algn="ctr">
                <a:solidFill>
                  <a:srgbClr val="14385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50" kern="0">
                  <a:solidFill>
                    <a:sysClr val="windowText" lastClr="000000"/>
                  </a:solidFill>
                  <a:latin typeface="Yank" pitchFamily="2" charset="0"/>
                  <a:cs typeface="Arial" charset="0"/>
                </a:endParaRPr>
              </a:p>
            </p:txBody>
          </p:sp>
          <p:sp>
            <p:nvSpPr>
              <p:cNvPr id="34" name="Rectangle 62"/>
              <p:cNvSpPr/>
              <p:nvPr/>
            </p:nvSpPr>
            <p:spPr bwMode="auto">
              <a:xfrm>
                <a:off x="19028701" y="1587791"/>
                <a:ext cx="127591" cy="63796"/>
              </a:xfrm>
              <a:prstGeom prst="rect">
                <a:avLst/>
              </a:prstGeom>
              <a:grpFill/>
              <a:ln w="9525" cap="flat" cmpd="sng" algn="ctr">
                <a:solidFill>
                  <a:srgbClr val="14385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50" kern="0">
                  <a:solidFill>
                    <a:sysClr val="windowText" lastClr="000000"/>
                  </a:solidFill>
                  <a:latin typeface="Yank" pitchFamily="2" charset="0"/>
                  <a:cs typeface="Arial" charset="0"/>
                </a:endParaRPr>
              </a:p>
            </p:txBody>
          </p:sp>
          <p:sp>
            <p:nvSpPr>
              <p:cNvPr id="35" name="Rectangle 63"/>
              <p:cNvSpPr/>
              <p:nvPr/>
            </p:nvSpPr>
            <p:spPr bwMode="auto">
              <a:xfrm>
                <a:off x="19028701" y="1708292"/>
                <a:ext cx="127591" cy="63796"/>
              </a:xfrm>
              <a:prstGeom prst="rect">
                <a:avLst/>
              </a:prstGeom>
              <a:grpFill/>
              <a:ln w="9525" cap="flat" cmpd="sng" algn="ctr">
                <a:solidFill>
                  <a:srgbClr val="14385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50" kern="0">
                  <a:solidFill>
                    <a:sysClr val="windowText" lastClr="000000"/>
                  </a:solidFill>
                  <a:latin typeface="Yank" pitchFamily="2" charset="0"/>
                  <a:cs typeface="Arial" charset="0"/>
                </a:endParaRPr>
              </a:p>
            </p:txBody>
          </p:sp>
          <p:sp>
            <p:nvSpPr>
              <p:cNvPr id="36" name="Rectangle 64"/>
              <p:cNvSpPr/>
              <p:nvPr/>
            </p:nvSpPr>
            <p:spPr bwMode="auto">
              <a:xfrm>
                <a:off x="19028701" y="1828793"/>
                <a:ext cx="127591" cy="63796"/>
              </a:xfrm>
              <a:prstGeom prst="rect">
                <a:avLst/>
              </a:prstGeom>
              <a:grpFill/>
              <a:ln w="9525" cap="flat" cmpd="sng" algn="ctr">
                <a:solidFill>
                  <a:srgbClr val="14385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50" kern="0">
                  <a:solidFill>
                    <a:sysClr val="windowText" lastClr="000000"/>
                  </a:solidFill>
                  <a:latin typeface="Yank" pitchFamily="2" charset="0"/>
                  <a:cs typeface="Arial" charset="0"/>
                </a:endParaRPr>
              </a:p>
            </p:txBody>
          </p:sp>
          <p:sp>
            <p:nvSpPr>
              <p:cNvPr id="37" name="Rectangle 65"/>
              <p:cNvSpPr/>
              <p:nvPr/>
            </p:nvSpPr>
            <p:spPr bwMode="auto">
              <a:xfrm>
                <a:off x="19028701" y="1949294"/>
                <a:ext cx="127591" cy="63796"/>
              </a:xfrm>
              <a:prstGeom prst="rect">
                <a:avLst/>
              </a:prstGeom>
              <a:grpFill/>
              <a:ln w="9525" cap="flat" cmpd="sng" algn="ctr">
                <a:solidFill>
                  <a:srgbClr val="14385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50" kern="0">
                  <a:solidFill>
                    <a:sysClr val="windowText" lastClr="000000"/>
                  </a:solidFill>
                  <a:latin typeface="Yank" pitchFamily="2" charset="0"/>
                  <a:cs typeface="Arial" charset="0"/>
                </a:endParaRPr>
              </a:p>
            </p:txBody>
          </p:sp>
          <p:sp>
            <p:nvSpPr>
              <p:cNvPr id="38" name="Rectangle 66"/>
              <p:cNvSpPr/>
              <p:nvPr/>
            </p:nvSpPr>
            <p:spPr bwMode="auto">
              <a:xfrm>
                <a:off x="19028701" y="2069795"/>
                <a:ext cx="127591" cy="63796"/>
              </a:xfrm>
              <a:prstGeom prst="rect">
                <a:avLst/>
              </a:prstGeom>
              <a:grpFill/>
              <a:ln w="9525" cap="flat" cmpd="sng" algn="ctr">
                <a:solidFill>
                  <a:srgbClr val="14385D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50" kern="0">
                  <a:solidFill>
                    <a:sysClr val="windowText" lastClr="000000"/>
                  </a:solidFill>
                  <a:latin typeface="Yank" pitchFamily="2" charset="0"/>
                  <a:cs typeface="Arial" charset="0"/>
                </a:endParaRPr>
              </a:p>
            </p:txBody>
          </p:sp>
        </p:grpSp>
        <p:sp>
          <p:nvSpPr>
            <p:cNvPr id="11" name="Rectangle 55"/>
            <p:cNvSpPr/>
            <p:nvPr/>
          </p:nvSpPr>
          <p:spPr bwMode="auto">
            <a:xfrm rot="16200000">
              <a:off x="7715874" y="1878928"/>
              <a:ext cx="127591" cy="63796"/>
            </a:xfrm>
            <a:prstGeom prst="rect">
              <a:avLst/>
            </a:prstGeom>
            <a:solidFill>
              <a:sysClr val="windowText" lastClr="000000"/>
            </a:solidFill>
            <a:ln w="9525" cap="flat" cmpd="sng" algn="ctr">
              <a:solidFill>
                <a:srgbClr val="1438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0127" tIns="35063" rIns="70127" bIns="35063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01279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50" kern="0">
                <a:solidFill>
                  <a:sysClr val="windowText" lastClr="000000"/>
                </a:solidFill>
                <a:latin typeface="Yank" pitchFamily="2" charset="0"/>
                <a:cs typeface="Arial" charset="0"/>
              </a:endParaRPr>
            </a:p>
          </p:txBody>
        </p:sp>
        <p:sp>
          <p:nvSpPr>
            <p:cNvPr id="12" name="Rectangle 56"/>
            <p:cNvSpPr/>
            <p:nvPr/>
          </p:nvSpPr>
          <p:spPr bwMode="auto">
            <a:xfrm rot="16200000">
              <a:off x="7834647" y="1878928"/>
              <a:ext cx="127591" cy="63796"/>
            </a:xfrm>
            <a:prstGeom prst="rect">
              <a:avLst/>
            </a:prstGeom>
            <a:solidFill>
              <a:sysClr val="windowText" lastClr="000000"/>
            </a:solidFill>
            <a:ln w="9525" cap="flat" cmpd="sng" algn="ctr">
              <a:solidFill>
                <a:srgbClr val="1438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0127" tIns="35063" rIns="70127" bIns="35063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01279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50" kern="0">
                <a:solidFill>
                  <a:sysClr val="windowText" lastClr="000000"/>
                </a:solidFill>
                <a:latin typeface="Yank" pitchFamily="2" charset="0"/>
                <a:cs typeface="Arial" charset="0"/>
              </a:endParaRPr>
            </a:p>
          </p:txBody>
        </p:sp>
        <p:sp>
          <p:nvSpPr>
            <p:cNvPr id="13" name="Rectangle 57"/>
            <p:cNvSpPr/>
            <p:nvPr/>
          </p:nvSpPr>
          <p:spPr bwMode="auto">
            <a:xfrm rot="16200000">
              <a:off x="7953420" y="1878928"/>
              <a:ext cx="127591" cy="63796"/>
            </a:xfrm>
            <a:prstGeom prst="rect">
              <a:avLst/>
            </a:prstGeom>
            <a:solidFill>
              <a:sysClr val="windowText" lastClr="000000"/>
            </a:solidFill>
            <a:ln w="9525" cap="flat" cmpd="sng" algn="ctr">
              <a:solidFill>
                <a:srgbClr val="1438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0127" tIns="35063" rIns="70127" bIns="35063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01279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50" kern="0">
                <a:solidFill>
                  <a:sysClr val="windowText" lastClr="000000"/>
                </a:solidFill>
                <a:latin typeface="Yank" pitchFamily="2" charset="0"/>
                <a:cs typeface="Arial" charset="0"/>
              </a:endParaRPr>
            </a:p>
          </p:txBody>
        </p:sp>
        <p:sp>
          <p:nvSpPr>
            <p:cNvPr id="14" name="Rectangle 58"/>
            <p:cNvSpPr/>
            <p:nvPr/>
          </p:nvSpPr>
          <p:spPr bwMode="auto">
            <a:xfrm rot="16200000">
              <a:off x="8072193" y="1878928"/>
              <a:ext cx="127591" cy="63796"/>
            </a:xfrm>
            <a:prstGeom prst="rect">
              <a:avLst/>
            </a:prstGeom>
            <a:solidFill>
              <a:sysClr val="windowText" lastClr="000000"/>
            </a:solidFill>
            <a:ln w="9525" cap="flat" cmpd="sng" algn="ctr">
              <a:solidFill>
                <a:srgbClr val="1438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0127" tIns="35063" rIns="70127" bIns="35063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01279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50" kern="0">
                <a:solidFill>
                  <a:sysClr val="windowText" lastClr="000000"/>
                </a:solidFill>
                <a:latin typeface="Yank" pitchFamily="2" charset="0"/>
                <a:cs typeface="Arial" charset="0"/>
              </a:endParaRPr>
            </a:p>
          </p:txBody>
        </p:sp>
        <p:sp>
          <p:nvSpPr>
            <p:cNvPr id="15" name="Rectangle 59"/>
            <p:cNvSpPr/>
            <p:nvPr/>
          </p:nvSpPr>
          <p:spPr bwMode="auto">
            <a:xfrm rot="16200000">
              <a:off x="8190966" y="1878928"/>
              <a:ext cx="127591" cy="63796"/>
            </a:xfrm>
            <a:prstGeom prst="rect">
              <a:avLst/>
            </a:prstGeom>
            <a:solidFill>
              <a:sysClr val="windowText" lastClr="000000"/>
            </a:solidFill>
            <a:ln w="9525" cap="flat" cmpd="sng" algn="ctr">
              <a:solidFill>
                <a:srgbClr val="1438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0127" tIns="35063" rIns="70127" bIns="35063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01279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50" kern="0">
                <a:solidFill>
                  <a:sysClr val="windowText" lastClr="000000"/>
                </a:solidFill>
                <a:latin typeface="Yank" pitchFamily="2" charset="0"/>
                <a:cs typeface="Arial" charset="0"/>
              </a:endParaRPr>
            </a:p>
          </p:txBody>
        </p:sp>
        <p:sp>
          <p:nvSpPr>
            <p:cNvPr id="16" name="Rectangle 60"/>
            <p:cNvSpPr/>
            <p:nvPr/>
          </p:nvSpPr>
          <p:spPr bwMode="auto">
            <a:xfrm rot="16200000">
              <a:off x="8309739" y="1878928"/>
              <a:ext cx="127591" cy="63796"/>
            </a:xfrm>
            <a:prstGeom prst="rect">
              <a:avLst/>
            </a:prstGeom>
            <a:solidFill>
              <a:sysClr val="windowText" lastClr="000000"/>
            </a:solidFill>
            <a:ln w="9525" cap="flat" cmpd="sng" algn="ctr">
              <a:solidFill>
                <a:srgbClr val="1438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0127" tIns="35063" rIns="70127" bIns="35063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01279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50" kern="0">
                <a:solidFill>
                  <a:sysClr val="windowText" lastClr="000000"/>
                </a:solidFill>
                <a:latin typeface="Yank" pitchFamily="2" charset="0"/>
                <a:cs typeface="Arial" charset="0"/>
              </a:endParaRPr>
            </a:p>
          </p:txBody>
        </p:sp>
        <p:sp>
          <p:nvSpPr>
            <p:cNvPr id="17" name="Rectangle 49"/>
            <p:cNvSpPr/>
            <p:nvPr/>
          </p:nvSpPr>
          <p:spPr bwMode="auto">
            <a:xfrm rot="16200000">
              <a:off x="7712773" y="2605929"/>
              <a:ext cx="127591" cy="63796"/>
            </a:xfrm>
            <a:prstGeom prst="rect">
              <a:avLst/>
            </a:prstGeom>
            <a:solidFill>
              <a:sysClr val="windowText" lastClr="000000"/>
            </a:solidFill>
            <a:ln w="9525" cap="flat" cmpd="sng" algn="ctr">
              <a:solidFill>
                <a:srgbClr val="1438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0127" tIns="35063" rIns="70127" bIns="35063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01279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50" kern="0">
                <a:solidFill>
                  <a:sysClr val="windowText" lastClr="000000"/>
                </a:solidFill>
                <a:latin typeface="Yank" pitchFamily="2" charset="0"/>
                <a:cs typeface="Arial" charset="0"/>
              </a:endParaRPr>
            </a:p>
          </p:txBody>
        </p:sp>
        <p:sp>
          <p:nvSpPr>
            <p:cNvPr id="18" name="Rectangle 50"/>
            <p:cNvSpPr/>
            <p:nvPr/>
          </p:nvSpPr>
          <p:spPr bwMode="auto">
            <a:xfrm rot="16200000">
              <a:off x="7832166" y="2605929"/>
              <a:ext cx="127591" cy="63796"/>
            </a:xfrm>
            <a:prstGeom prst="rect">
              <a:avLst/>
            </a:prstGeom>
            <a:solidFill>
              <a:sysClr val="windowText" lastClr="000000"/>
            </a:solidFill>
            <a:ln w="9525" cap="flat" cmpd="sng" algn="ctr">
              <a:solidFill>
                <a:srgbClr val="1438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0127" tIns="35063" rIns="70127" bIns="35063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01279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50" kern="0">
                <a:solidFill>
                  <a:sysClr val="windowText" lastClr="000000"/>
                </a:solidFill>
                <a:latin typeface="Yank" pitchFamily="2" charset="0"/>
                <a:cs typeface="Arial" charset="0"/>
              </a:endParaRPr>
            </a:p>
          </p:txBody>
        </p:sp>
        <p:sp>
          <p:nvSpPr>
            <p:cNvPr id="19" name="Rectangle 51"/>
            <p:cNvSpPr/>
            <p:nvPr/>
          </p:nvSpPr>
          <p:spPr bwMode="auto">
            <a:xfrm rot="16200000">
              <a:off x="7951559" y="2605929"/>
              <a:ext cx="127591" cy="63796"/>
            </a:xfrm>
            <a:prstGeom prst="rect">
              <a:avLst/>
            </a:prstGeom>
            <a:solidFill>
              <a:sysClr val="windowText" lastClr="000000"/>
            </a:solidFill>
            <a:ln w="9525" cap="flat" cmpd="sng" algn="ctr">
              <a:solidFill>
                <a:srgbClr val="1438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0127" tIns="35063" rIns="70127" bIns="35063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01279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50" kern="0">
                <a:solidFill>
                  <a:sysClr val="windowText" lastClr="000000"/>
                </a:solidFill>
                <a:latin typeface="Yank" pitchFamily="2" charset="0"/>
                <a:cs typeface="Arial" charset="0"/>
              </a:endParaRPr>
            </a:p>
          </p:txBody>
        </p:sp>
        <p:sp>
          <p:nvSpPr>
            <p:cNvPr id="20" name="Rectangle 52"/>
            <p:cNvSpPr/>
            <p:nvPr/>
          </p:nvSpPr>
          <p:spPr bwMode="auto">
            <a:xfrm rot="16200000">
              <a:off x="8070952" y="2605929"/>
              <a:ext cx="127591" cy="63796"/>
            </a:xfrm>
            <a:prstGeom prst="rect">
              <a:avLst/>
            </a:prstGeom>
            <a:solidFill>
              <a:sysClr val="windowText" lastClr="000000"/>
            </a:solidFill>
            <a:ln w="9525" cap="flat" cmpd="sng" algn="ctr">
              <a:solidFill>
                <a:srgbClr val="1438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0127" tIns="35063" rIns="70127" bIns="35063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01279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50" kern="0">
                <a:solidFill>
                  <a:sysClr val="windowText" lastClr="000000"/>
                </a:solidFill>
                <a:latin typeface="Yank" pitchFamily="2" charset="0"/>
                <a:cs typeface="Arial" charset="0"/>
              </a:endParaRPr>
            </a:p>
          </p:txBody>
        </p:sp>
        <p:sp>
          <p:nvSpPr>
            <p:cNvPr id="21" name="Rectangle 53"/>
            <p:cNvSpPr/>
            <p:nvPr/>
          </p:nvSpPr>
          <p:spPr bwMode="auto">
            <a:xfrm rot="16200000">
              <a:off x="8190345" y="2605929"/>
              <a:ext cx="127591" cy="63796"/>
            </a:xfrm>
            <a:prstGeom prst="rect">
              <a:avLst/>
            </a:prstGeom>
            <a:solidFill>
              <a:sysClr val="windowText" lastClr="000000"/>
            </a:solidFill>
            <a:ln w="9525" cap="flat" cmpd="sng" algn="ctr">
              <a:solidFill>
                <a:srgbClr val="1438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0127" tIns="35063" rIns="70127" bIns="35063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01279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50" kern="0">
                <a:solidFill>
                  <a:sysClr val="windowText" lastClr="000000"/>
                </a:solidFill>
                <a:latin typeface="Yank" pitchFamily="2" charset="0"/>
                <a:cs typeface="Arial" charset="0"/>
              </a:endParaRPr>
            </a:p>
          </p:txBody>
        </p:sp>
        <p:sp>
          <p:nvSpPr>
            <p:cNvPr id="22" name="Rectangle 54"/>
            <p:cNvSpPr/>
            <p:nvPr/>
          </p:nvSpPr>
          <p:spPr bwMode="auto">
            <a:xfrm rot="16200000">
              <a:off x="8309739" y="2605929"/>
              <a:ext cx="127591" cy="63796"/>
            </a:xfrm>
            <a:prstGeom prst="rect">
              <a:avLst/>
            </a:prstGeom>
            <a:solidFill>
              <a:sysClr val="windowText" lastClr="000000"/>
            </a:solidFill>
            <a:ln w="9525" cap="flat" cmpd="sng" algn="ctr">
              <a:solidFill>
                <a:srgbClr val="1438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0127" tIns="35063" rIns="70127" bIns="35063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01279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50" kern="0">
                <a:solidFill>
                  <a:sysClr val="windowText" lastClr="000000"/>
                </a:solidFill>
                <a:latin typeface="Yank" pitchFamily="2" charset="0"/>
                <a:cs typeface="Arial" charset="0"/>
              </a:endParaRPr>
            </a:p>
          </p:txBody>
        </p:sp>
        <p:sp>
          <p:nvSpPr>
            <p:cNvPr id="23" name="Rectangle 43"/>
            <p:cNvSpPr/>
            <p:nvPr/>
          </p:nvSpPr>
          <p:spPr bwMode="auto">
            <a:xfrm>
              <a:off x="7700829" y="1886890"/>
              <a:ext cx="755383" cy="765544"/>
            </a:xfrm>
            <a:prstGeom prst="rect">
              <a:avLst/>
            </a:prstGeom>
            <a:solidFill>
              <a:srgbClr val="D4D2D0">
                <a:lumMod val="90000"/>
              </a:srgbClr>
            </a:solidFill>
            <a:ln w="9525" cap="flat" cmpd="sng" algn="ctr">
              <a:solidFill>
                <a:srgbClr val="14385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0127" tIns="35063" rIns="70127" bIns="35063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01279" fontAlgn="base">
                <a:lnSpc>
                  <a:spcPct val="9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4050" kern="0">
                <a:solidFill>
                  <a:sysClr val="windowText" lastClr="000000"/>
                </a:solidFill>
                <a:latin typeface="Yank" pitchFamily="2" charset="0"/>
                <a:cs typeface="Arial" charset="0"/>
              </a:endParaRPr>
            </a:p>
          </p:txBody>
        </p:sp>
        <p:grpSp>
          <p:nvGrpSpPr>
            <p:cNvPr id="24" name="Group 131"/>
            <p:cNvGrpSpPr/>
            <p:nvPr/>
          </p:nvGrpSpPr>
          <p:grpSpPr>
            <a:xfrm>
              <a:off x="7827078" y="2138685"/>
              <a:ext cx="509099" cy="254658"/>
              <a:chOff x="8964115" y="1951829"/>
              <a:chExt cx="509099" cy="254658"/>
            </a:xfrm>
          </p:grpSpPr>
          <p:sp>
            <p:nvSpPr>
              <p:cNvPr id="25" name="Rectangle 117"/>
              <p:cNvSpPr/>
              <p:nvPr/>
            </p:nvSpPr>
            <p:spPr bwMode="auto">
              <a:xfrm>
                <a:off x="8964115" y="1951829"/>
                <a:ext cx="127437" cy="127437"/>
              </a:xfrm>
              <a:prstGeom prst="rect">
                <a:avLst/>
              </a:prstGeom>
              <a:solidFill>
                <a:sysClr val="windowText" lastClr="000000"/>
              </a:solidFill>
              <a:ln w="9525" cap="flat" cmpd="sng" algn="ctr">
                <a:solidFill>
                  <a:sysClr val="window" lastClr="FFFFFF">
                    <a:lumMod val="95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50" kern="0">
                  <a:solidFill>
                    <a:sysClr val="windowText" lastClr="000000"/>
                  </a:solidFill>
                  <a:latin typeface="Yank" pitchFamily="2" charset="0"/>
                  <a:cs typeface="Arial" charset="0"/>
                </a:endParaRPr>
              </a:p>
            </p:txBody>
          </p:sp>
          <p:sp>
            <p:nvSpPr>
              <p:cNvPr id="26" name="Rectangle 124"/>
              <p:cNvSpPr/>
              <p:nvPr/>
            </p:nvSpPr>
            <p:spPr bwMode="auto">
              <a:xfrm>
                <a:off x="9091336" y="1951829"/>
                <a:ext cx="127437" cy="127437"/>
              </a:xfrm>
              <a:prstGeom prst="rect">
                <a:avLst/>
              </a:prstGeom>
              <a:solidFill>
                <a:sysClr val="windowText" lastClr="000000"/>
              </a:solidFill>
              <a:ln w="9525" cap="flat" cmpd="sng" algn="ctr">
                <a:solidFill>
                  <a:sysClr val="window" lastClr="FFFFFF">
                    <a:lumMod val="95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50" kern="0">
                  <a:solidFill>
                    <a:sysClr val="windowText" lastClr="000000"/>
                  </a:solidFill>
                  <a:latin typeface="Yank" pitchFamily="2" charset="0"/>
                  <a:cs typeface="Arial" charset="0"/>
                </a:endParaRPr>
              </a:p>
            </p:txBody>
          </p:sp>
          <p:sp>
            <p:nvSpPr>
              <p:cNvPr id="27" name="Rectangle 125"/>
              <p:cNvSpPr/>
              <p:nvPr/>
            </p:nvSpPr>
            <p:spPr bwMode="auto">
              <a:xfrm>
                <a:off x="9218557" y="1951829"/>
                <a:ext cx="127437" cy="127437"/>
              </a:xfrm>
              <a:prstGeom prst="rect">
                <a:avLst/>
              </a:prstGeom>
              <a:solidFill>
                <a:sysClr val="windowText" lastClr="000000"/>
              </a:solidFill>
              <a:ln w="9525" cap="flat" cmpd="sng" algn="ctr">
                <a:solidFill>
                  <a:sysClr val="window" lastClr="FFFFFF">
                    <a:lumMod val="95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50" kern="0">
                  <a:solidFill>
                    <a:sysClr val="windowText" lastClr="000000"/>
                  </a:solidFill>
                  <a:latin typeface="Yank" pitchFamily="2" charset="0"/>
                  <a:cs typeface="Arial" charset="0"/>
                </a:endParaRPr>
              </a:p>
            </p:txBody>
          </p:sp>
          <p:sp>
            <p:nvSpPr>
              <p:cNvPr id="28" name="Rectangle 126"/>
              <p:cNvSpPr/>
              <p:nvPr/>
            </p:nvSpPr>
            <p:spPr bwMode="auto">
              <a:xfrm>
                <a:off x="9345777" y="1951829"/>
                <a:ext cx="127437" cy="127437"/>
              </a:xfrm>
              <a:prstGeom prst="rect">
                <a:avLst/>
              </a:prstGeom>
              <a:solidFill>
                <a:sysClr val="windowText" lastClr="000000"/>
              </a:solidFill>
              <a:ln w="9525" cap="flat" cmpd="sng" algn="ctr">
                <a:solidFill>
                  <a:sysClr val="window" lastClr="FFFFFF">
                    <a:lumMod val="95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50" kern="0">
                  <a:solidFill>
                    <a:sysClr val="windowText" lastClr="000000"/>
                  </a:solidFill>
                  <a:latin typeface="Yank" pitchFamily="2" charset="0"/>
                  <a:cs typeface="Arial" charset="0"/>
                </a:endParaRPr>
              </a:p>
            </p:txBody>
          </p:sp>
          <p:sp>
            <p:nvSpPr>
              <p:cNvPr id="29" name="Rectangle 127"/>
              <p:cNvSpPr/>
              <p:nvPr/>
            </p:nvSpPr>
            <p:spPr bwMode="auto">
              <a:xfrm>
                <a:off x="8964115" y="2079050"/>
                <a:ext cx="127437" cy="127437"/>
              </a:xfrm>
              <a:prstGeom prst="rect">
                <a:avLst/>
              </a:prstGeom>
              <a:solidFill>
                <a:sysClr val="windowText" lastClr="000000"/>
              </a:solidFill>
              <a:ln w="9525" cap="flat" cmpd="sng" algn="ctr">
                <a:solidFill>
                  <a:sysClr val="window" lastClr="FFFFFF">
                    <a:lumMod val="95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50" kern="0">
                  <a:solidFill>
                    <a:sysClr val="windowText" lastClr="000000"/>
                  </a:solidFill>
                  <a:latin typeface="Yank" pitchFamily="2" charset="0"/>
                  <a:cs typeface="Arial" charset="0"/>
                </a:endParaRPr>
              </a:p>
            </p:txBody>
          </p:sp>
          <p:sp>
            <p:nvSpPr>
              <p:cNvPr id="30" name="Rectangle 128"/>
              <p:cNvSpPr/>
              <p:nvPr/>
            </p:nvSpPr>
            <p:spPr bwMode="auto">
              <a:xfrm>
                <a:off x="9091336" y="2079050"/>
                <a:ext cx="127437" cy="127437"/>
              </a:xfrm>
              <a:prstGeom prst="rect">
                <a:avLst/>
              </a:prstGeom>
              <a:solidFill>
                <a:sysClr val="windowText" lastClr="000000"/>
              </a:solidFill>
              <a:ln w="9525" cap="flat" cmpd="sng" algn="ctr">
                <a:solidFill>
                  <a:sysClr val="window" lastClr="FFFFFF">
                    <a:lumMod val="95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50" kern="0">
                  <a:solidFill>
                    <a:sysClr val="windowText" lastClr="000000"/>
                  </a:solidFill>
                  <a:latin typeface="Yank" pitchFamily="2" charset="0"/>
                  <a:cs typeface="Arial" charset="0"/>
                </a:endParaRPr>
              </a:p>
            </p:txBody>
          </p:sp>
          <p:sp>
            <p:nvSpPr>
              <p:cNvPr id="31" name="Rectangle 129"/>
              <p:cNvSpPr/>
              <p:nvPr/>
            </p:nvSpPr>
            <p:spPr bwMode="auto">
              <a:xfrm>
                <a:off x="9218557" y="2079050"/>
                <a:ext cx="127437" cy="127437"/>
              </a:xfrm>
              <a:prstGeom prst="rect">
                <a:avLst/>
              </a:prstGeom>
              <a:solidFill>
                <a:sysClr val="windowText" lastClr="000000"/>
              </a:solidFill>
              <a:ln w="9525" cap="flat" cmpd="sng" algn="ctr">
                <a:solidFill>
                  <a:sysClr val="window" lastClr="FFFFFF">
                    <a:lumMod val="95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50" kern="0">
                  <a:solidFill>
                    <a:sysClr val="windowText" lastClr="000000"/>
                  </a:solidFill>
                  <a:latin typeface="Yank" pitchFamily="2" charset="0"/>
                  <a:cs typeface="Arial" charset="0"/>
                </a:endParaRPr>
              </a:p>
            </p:txBody>
          </p:sp>
          <p:sp>
            <p:nvSpPr>
              <p:cNvPr id="32" name="Rectangle 130"/>
              <p:cNvSpPr/>
              <p:nvPr/>
            </p:nvSpPr>
            <p:spPr bwMode="auto">
              <a:xfrm>
                <a:off x="9345777" y="2079050"/>
                <a:ext cx="127437" cy="127437"/>
              </a:xfrm>
              <a:prstGeom prst="rect">
                <a:avLst/>
              </a:prstGeom>
              <a:solidFill>
                <a:sysClr val="windowText" lastClr="000000"/>
              </a:solidFill>
              <a:ln w="9525" cap="flat" cmpd="sng" algn="ctr">
                <a:solidFill>
                  <a:sysClr val="window" lastClr="FFFFFF">
                    <a:lumMod val="95000"/>
                  </a:sys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 fontAlgn="base">
                  <a:lnSpc>
                    <a:spcPct val="95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4050" kern="0">
                  <a:solidFill>
                    <a:sysClr val="windowText" lastClr="000000"/>
                  </a:solidFill>
                  <a:latin typeface="Yank" pitchFamily="2" charset="0"/>
                  <a:cs typeface="Arial" charset="0"/>
                </a:endParaRPr>
              </a:p>
            </p:txBody>
          </p:sp>
        </p:grpSp>
      </p:grpSp>
      <p:sp>
        <p:nvSpPr>
          <p:cNvPr id="45" name="TextBox 134"/>
          <p:cNvSpPr txBox="1"/>
          <p:nvPr/>
        </p:nvSpPr>
        <p:spPr>
          <a:xfrm>
            <a:off x="2934545" y="4228609"/>
            <a:ext cx="16951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200" kern="0" dirty="0">
                <a:ea typeface="Arial Unicode MS" pitchFamily="34" charset="-128"/>
                <a:cs typeface="Arial Unicode MS" pitchFamily="34" charset="-128"/>
              </a:rPr>
              <a:t>64bit address space – 2TB in current servers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200" kern="0" dirty="0" err="1">
                <a:ea typeface="Arial Unicode MS" pitchFamily="34" charset="-128"/>
                <a:cs typeface="Arial Unicode MS" pitchFamily="34" charset="-128"/>
              </a:rPr>
              <a:t>Dramatic</a:t>
            </a:r>
            <a:r>
              <a:rPr lang="de-DE" sz="1200" kern="0" dirty="0">
                <a:ea typeface="Arial Unicode MS" pitchFamily="34" charset="-128"/>
                <a:cs typeface="Arial Unicode MS" pitchFamily="34" charset="-128"/>
              </a:rPr>
              <a:t> decline in RAM </a:t>
            </a:r>
            <a:r>
              <a:rPr lang="de-DE" sz="1200" kern="0" dirty="0" err="1">
                <a:ea typeface="Arial Unicode MS" pitchFamily="34" charset="-128"/>
                <a:cs typeface="Arial Unicode MS" pitchFamily="34" charset="-128"/>
              </a:rPr>
              <a:t>price</a:t>
            </a:r>
            <a:r>
              <a:rPr lang="de-DE" sz="1200" kern="0" dirty="0">
                <a:ea typeface="Arial Unicode MS" pitchFamily="34" charset="-128"/>
                <a:cs typeface="Arial Unicode MS" pitchFamily="34" charset="-128"/>
              </a:rPr>
              <a:t>/</a:t>
            </a:r>
            <a:r>
              <a:rPr lang="de-DE" sz="1200" kern="0" dirty="0" err="1">
                <a:ea typeface="Arial Unicode MS" pitchFamily="34" charset="-128"/>
                <a:cs typeface="Arial Unicode MS" pitchFamily="34" charset="-128"/>
              </a:rPr>
              <a:t>performance</a:t>
            </a:r>
            <a:endParaRPr lang="en-US" sz="12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6" name="TextBox 135"/>
          <p:cNvSpPr txBox="1"/>
          <p:nvPr/>
        </p:nvSpPr>
        <p:spPr>
          <a:xfrm>
            <a:off x="2934544" y="3077781"/>
            <a:ext cx="189371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100000"/>
            </a:pPr>
            <a:r>
              <a:rPr lang="de-DE" sz="1200" kern="0" dirty="0">
                <a:ea typeface="Arial Unicode MS" pitchFamily="34" charset="-128"/>
                <a:cs typeface="Arial Unicode MS" pitchFamily="34" charset="-128"/>
              </a:rPr>
              <a:t>Multi-Core </a:t>
            </a:r>
            <a:r>
              <a:rPr lang="de-DE" sz="1200" kern="0" dirty="0" err="1">
                <a:ea typeface="Arial Unicode MS" pitchFamily="34" charset="-128"/>
                <a:cs typeface="Arial Unicode MS" pitchFamily="34" charset="-128"/>
              </a:rPr>
              <a:t>Architecture</a:t>
            </a:r>
            <a:endParaRPr lang="de-DE" sz="1200" kern="0" dirty="0">
              <a:ea typeface="Arial Unicode MS" pitchFamily="34" charset="-128"/>
              <a:cs typeface="Arial Unicode MS" pitchFamily="34" charset="-128"/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chemeClr val="tx2"/>
              </a:buClr>
              <a:buSzPct val="100000"/>
            </a:pPr>
            <a:r>
              <a:rPr lang="de-DE" sz="1200" kern="0" dirty="0">
                <a:ea typeface="Arial Unicode MS" pitchFamily="34" charset="-128"/>
                <a:cs typeface="Arial Unicode MS" pitchFamily="34" charset="-128"/>
              </a:rPr>
              <a:t>Massive parallel (MPP) </a:t>
            </a:r>
            <a:r>
              <a:rPr lang="de-DE" sz="1200" kern="0" dirty="0" err="1">
                <a:ea typeface="Arial Unicode MS" pitchFamily="34" charset="-128"/>
                <a:cs typeface="Arial Unicode MS" pitchFamily="34" charset="-128"/>
              </a:rPr>
              <a:t>scaling</a:t>
            </a:r>
            <a:r>
              <a:rPr lang="de-DE" sz="1200" kern="0" dirty="0">
                <a:ea typeface="Arial Unicode MS" pitchFamily="34" charset="-128"/>
                <a:cs typeface="Arial Unicode MS" pitchFamily="34" charset="-128"/>
              </a:rPr>
              <a:t> with </a:t>
            </a:r>
            <a:r>
              <a:rPr lang="de-DE" sz="1200" kern="0" dirty="0" err="1">
                <a:ea typeface="Arial Unicode MS" pitchFamily="34" charset="-128"/>
                <a:cs typeface="Arial Unicode MS" pitchFamily="34" charset="-128"/>
              </a:rPr>
              <a:t>many</a:t>
            </a:r>
            <a:r>
              <a:rPr lang="de-DE" sz="1200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1200" kern="0" dirty="0" err="1">
                <a:ea typeface="Arial Unicode MS" pitchFamily="34" charset="-128"/>
                <a:cs typeface="Arial Unicode MS" pitchFamily="34" charset="-128"/>
              </a:rPr>
              <a:t>nodes</a:t>
            </a:r>
            <a:endParaRPr lang="de-DE" sz="12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7" name="TextBox 163"/>
          <p:cNvSpPr txBox="1"/>
          <p:nvPr/>
        </p:nvSpPr>
        <p:spPr>
          <a:xfrm>
            <a:off x="7474241" y="2929739"/>
            <a:ext cx="17700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200" kern="0" dirty="0">
                <a:ea typeface="Arial Unicode MS" pitchFamily="34" charset="-128"/>
                <a:cs typeface="Arial Unicode MS" pitchFamily="34" charset="-128"/>
              </a:rPr>
              <a:t>Row and Column Store</a:t>
            </a:r>
            <a:endParaRPr lang="en-US" sz="12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48" name="TextBox 176"/>
          <p:cNvSpPr txBox="1"/>
          <p:nvPr/>
        </p:nvSpPr>
        <p:spPr>
          <a:xfrm>
            <a:off x="7474242" y="3421382"/>
            <a:ext cx="10871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200" kern="0" dirty="0">
                <a:ea typeface="Arial Unicode MS" pitchFamily="34" charset="-128"/>
                <a:cs typeface="Arial Unicode MS" pitchFamily="34" charset="-128"/>
              </a:rPr>
              <a:t>Compression</a:t>
            </a:r>
            <a:endParaRPr lang="en-US" sz="1200" kern="0" dirty="0">
              <a:ea typeface="Arial Unicode MS" pitchFamily="34" charset="-128"/>
              <a:cs typeface="Arial Unicode MS" pitchFamily="34" charset="-128"/>
            </a:endParaRPr>
          </a:p>
        </p:txBody>
      </p:sp>
      <p:grpSp>
        <p:nvGrpSpPr>
          <p:cNvPr id="49" name="Group 207"/>
          <p:cNvGrpSpPr/>
          <p:nvPr/>
        </p:nvGrpSpPr>
        <p:grpSpPr>
          <a:xfrm>
            <a:off x="6697266" y="3855872"/>
            <a:ext cx="553083" cy="350491"/>
            <a:chOff x="6531932" y="4180566"/>
            <a:chExt cx="1912742" cy="712379"/>
          </a:xfrm>
        </p:grpSpPr>
        <p:sp>
          <p:nvSpPr>
            <p:cNvPr id="50" name="Rectangle 208"/>
            <p:cNvSpPr/>
            <p:nvPr/>
          </p:nvSpPr>
          <p:spPr bwMode="auto">
            <a:xfrm>
              <a:off x="6531932" y="4180566"/>
              <a:ext cx="712379" cy="712379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3B3B3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0127" tIns="35063" rIns="70127" bIns="35063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01279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Rectangle 209"/>
            <p:cNvSpPr/>
            <p:nvPr/>
          </p:nvSpPr>
          <p:spPr bwMode="auto">
            <a:xfrm>
              <a:off x="7734069" y="4559804"/>
              <a:ext cx="311883" cy="32251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0127" tIns="35063" rIns="70127" bIns="35063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01279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grpSp>
          <p:nvGrpSpPr>
            <p:cNvPr id="52" name="Group 256"/>
            <p:cNvGrpSpPr/>
            <p:nvPr/>
          </p:nvGrpSpPr>
          <p:grpSpPr>
            <a:xfrm>
              <a:off x="8115086" y="4189424"/>
              <a:ext cx="320763" cy="331384"/>
              <a:chOff x="8801973" y="4113024"/>
              <a:chExt cx="317213" cy="334041"/>
            </a:xfrm>
          </p:grpSpPr>
          <p:sp>
            <p:nvSpPr>
              <p:cNvPr id="75" name="Rectangle 233"/>
              <p:cNvSpPr/>
              <p:nvPr/>
            </p:nvSpPr>
            <p:spPr bwMode="auto">
              <a:xfrm>
                <a:off x="8801973" y="4113024"/>
                <a:ext cx="138230" cy="146204"/>
              </a:xfrm>
              <a:prstGeom prst="rect">
                <a:avLst/>
              </a:prstGeom>
              <a:solidFill>
                <a:sysClr val="windowText" lastClr="0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>
                  <a:defRPr/>
                </a:pPr>
                <a:endParaRPr lang="en-US" sz="135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6" name="Rectangle 234"/>
              <p:cNvSpPr/>
              <p:nvPr/>
            </p:nvSpPr>
            <p:spPr bwMode="auto">
              <a:xfrm>
                <a:off x="8980956" y="4113024"/>
                <a:ext cx="138230" cy="146204"/>
              </a:xfrm>
              <a:prstGeom prst="rect">
                <a:avLst/>
              </a:prstGeom>
              <a:solidFill>
                <a:sysClr val="windowText" lastClr="0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>
                  <a:defRPr/>
                </a:pPr>
                <a:endParaRPr lang="en-US" sz="135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7" name="Rectangle 235"/>
              <p:cNvSpPr/>
              <p:nvPr/>
            </p:nvSpPr>
            <p:spPr bwMode="auto">
              <a:xfrm>
                <a:off x="8801973" y="4300861"/>
                <a:ext cx="138230" cy="146204"/>
              </a:xfrm>
              <a:prstGeom prst="rect">
                <a:avLst/>
              </a:prstGeom>
              <a:solidFill>
                <a:sysClr val="windowText" lastClr="0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>
                  <a:defRPr/>
                </a:pPr>
                <a:endParaRPr lang="en-US" sz="135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8" name="Rectangle 236"/>
              <p:cNvSpPr/>
              <p:nvPr/>
            </p:nvSpPr>
            <p:spPr bwMode="auto">
              <a:xfrm>
                <a:off x="8980956" y="4300861"/>
                <a:ext cx="138230" cy="146204"/>
              </a:xfrm>
              <a:prstGeom prst="rect">
                <a:avLst/>
              </a:prstGeom>
              <a:solidFill>
                <a:sysClr val="windowText" lastClr="0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>
                  <a:defRPr/>
                </a:pPr>
                <a:endParaRPr lang="en-US" sz="1350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53" name="Group 257"/>
            <p:cNvGrpSpPr/>
            <p:nvPr/>
          </p:nvGrpSpPr>
          <p:grpSpPr>
            <a:xfrm>
              <a:off x="8116840" y="4575744"/>
              <a:ext cx="139998" cy="129364"/>
              <a:chOff x="9260956" y="4669465"/>
              <a:chExt cx="139998" cy="129364"/>
            </a:xfrm>
            <a:solidFill>
              <a:srgbClr val="6EA0B0">
                <a:lumMod val="50000"/>
              </a:srgbClr>
            </a:solidFill>
          </p:grpSpPr>
          <p:sp>
            <p:nvSpPr>
              <p:cNvPr id="71" name="Rectangle 229"/>
              <p:cNvSpPr/>
              <p:nvPr/>
            </p:nvSpPr>
            <p:spPr bwMode="auto">
              <a:xfrm>
                <a:off x="9260956" y="4669465"/>
                <a:ext cx="56709" cy="53163"/>
              </a:xfrm>
              <a:prstGeom prst="rect">
                <a:avLst/>
              </a:prstGeom>
              <a:solidFill>
                <a:sysClr val="windowText" lastClr="0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>
                  <a:defRPr/>
                </a:pPr>
                <a:endParaRPr lang="en-US" sz="135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2" name="Rectangle 230"/>
              <p:cNvSpPr/>
              <p:nvPr/>
            </p:nvSpPr>
            <p:spPr bwMode="auto">
              <a:xfrm>
                <a:off x="9344245" y="4669465"/>
                <a:ext cx="56709" cy="53163"/>
              </a:xfrm>
              <a:prstGeom prst="rect">
                <a:avLst/>
              </a:prstGeom>
              <a:solidFill>
                <a:sysClr val="windowText" lastClr="0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>
                  <a:defRPr/>
                </a:pPr>
                <a:endParaRPr lang="en-US" sz="135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3" name="Rectangle 231"/>
              <p:cNvSpPr/>
              <p:nvPr/>
            </p:nvSpPr>
            <p:spPr bwMode="auto">
              <a:xfrm>
                <a:off x="9260956" y="4745666"/>
                <a:ext cx="56709" cy="53163"/>
              </a:xfrm>
              <a:prstGeom prst="rect">
                <a:avLst/>
              </a:prstGeom>
              <a:solidFill>
                <a:sysClr val="windowText" lastClr="0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>
                  <a:defRPr/>
                </a:pPr>
                <a:endParaRPr lang="en-US" sz="135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4" name="Rectangle 232"/>
              <p:cNvSpPr/>
              <p:nvPr/>
            </p:nvSpPr>
            <p:spPr bwMode="auto">
              <a:xfrm>
                <a:off x="9344245" y="4745666"/>
                <a:ext cx="56709" cy="53163"/>
              </a:xfrm>
              <a:prstGeom prst="rect">
                <a:avLst/>
              </a:prstGeom>
              <a:solidFill>
                <a:sysClr val="windowText" lastClr="0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>
                  <a:defRPr/>
                </a:pPr>
                <a:endParaRPr lang="en-US" sz="1350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54" name="Group 258"/>
            <p:cNvGrpSpPr/>
            <p:nvPr/>
          </p:nvGrpSpPr>
          <p:grpSpPr>
            <a:xfrm>
              <a:off x="8301138" y="4568655"/>
              <a:ext cx="139998" cy="129364"/>
              <a:chOff x="9260956" y="4669465"/>
              <a:chExt cx="139998" cy="129364"/>
            </a:xfrm>
            <a:solidFill>
              <a:srgbClr val="6EA0B0">
                <a:lumMod val="50000"/>
              </a:srgbClr>
            </a:solidFill>
          </p:grpSpPr>
          <p:sp>
            <p:nvSpPr>
              <p:cNvPr id="67" name="Rectangle 225"/>
              <p:cNvSpPr/>
              <p:nvPr/>
            </p:nvSpPr>
            <p:spPr bwMode="auto">
              <a:xfrm>
                <a:off x="9260956" y="4669465"/>
                <a:ext cx="56709" cy="53163"/>
              </a:xfrm>
              <a:prstGeom prst="rect">
                <a:avLst/>
              </a:prstGeom>
              <a:solidFill>
                <a:sysClr val="windowText" lastClr="0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>
                  <a:defRPr/>
                </a:pPr>
                <a:endParaRPr lang="en-US" sz="135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8" name="Rectangle 226"/>
              <p:cNvSpPr/>
              <p:nvPr/>
            </p:nvSpPr>
            <p:spPr bwMode="auto">
              <a:xfrm>
                <a:off x="9344245" y="4669465"/>
                <a:ext cx="56709" cy="53163"/>
              </a:xfrm>
              <a:prstGeom prst="rect">
                <a:avLst/>
              </a:prstGeom>
              <a:solidFill>
                <a:sysClr val="windowText" lastClr="0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>
                  <a:defRPr/>
                </a:pPr>
                <a:endParaRPr lang="en-US" sz="135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9" name="Rectangle 227"/>
              <p:cNvSpPr/>
              <p:nvPr/>
            </p:nvSpPr>
            <p:spPr bwMode="auto">
              <a:xfrm>
                <a:off x="9260956" y="4745666"/>
                <a:ext cx="56709" cy="53163"/>
              </a:xfrm>
              <a:prstGeom prst="rect">
                <a:avLst/>
              </a:prstGeom>
              <a:solidFill>
                <a:sysClr val="windowText" lastClr="0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>
                  <a:defRPr/>
                </a:pPr>
                <a:endParaRPr lang="en-US" sz="135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70" name="Rectangle 228"/>
              <p:cNvSpPr/>
              <p:nvPr/>
            </p:nvSpPr>
            <p:spPr bwMode="auto">
              <a:xfrm>
                <a:off x="9344245" y="4745666"/>
                <a:ext cx="56709" cy="53163"/>
              </a:xfrm>
              <a:prstGeom prst="rect">
                <a:avLst/>
              </a:prstGeom>
              <a:solidFill>
                <a:sysClr val="windowText" lastClr="0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>
                  <a:defRPr/>
                </a:pPr>
                <a:endParaRPr lang="en-US" sz="1350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55" name="Group 263"/>
            <p:cNvGrpSpPr/>
            <p:nvPr/>
          </p:nvGrpSpPr>
          <p:grpSpPr>
            <a:xfrm>
              <a:off x="8304676" y="4742321"/>
              <a:ext cx="139998" cy="129364"/>
              <a:chOff x="9260956" y="4669465"/>
              <a:chExt cx="139998" cy="129364"/>
            </a:xfrm>
            <a:solidFill>
              <a:srgbClr val="6EA0B0">
                <a:lumMod val="50000"/>
              </a:srgbClr>
            </a:solidFill>
          </p:grpSpPr>
          <p:sp>
            <p:nvSpPr>
              <p:cNvPr id="63" name="Rectangle 221"/>
              <p:cNvSpPr/>
              <p:nvPr/>
            </p:nvSpPr>
            <p:spPr bwMode="auto">
              <a:xfrm>
                <a:off x="9260956" y="4669465"/>
                <a:ext cx="56709" cy="53163"/>
              </a:xfrm>
              <a:prstGeom prst="rect">
                <a:avLst/>
              </a:prstGeom>
              <a:solidFill>
                <a:sysClr val="windowText" lastClr="0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>
                  <a:defRPr/>
                </a:pPr>
                <a:endParaRPr lang="en-US" sz="135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4" name="Rectangle 222"/>
              <p:cNvSpPr/>
              <p:nvPr/>
            </p:nvSpPr>
            <p:spPr bwMode="auto">
              <a:xfrm>
                <a:off x="9344245" y="4669465"/>
                <a:ext cx="56709" cy="53163"/>
              </a:xfrm>
              <a:prstGeom prst="rect">
                <a:avLst/>
              </a:prstGeom>
              <a:solidFill>
                <a:sysClr val="windowText" lastClr="0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>
                  <a:defRPr/>
                </a:pPr>
                <a:endParaRPr lang="en-US" sz="135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5" name="Rectangle 223"/>
              <p:cNvSpPr/>
              <p:nvPr/>
            </p:nvSpPr>
            <p:spPr bwMode="auto">
              <a:xfrm>
                <a:off x="9260956" y="4745666"/>
                <a:ext cx="56709" cy="53163"/>
              </a:xfrm>
              <a:prstGeom prst="rect">
                <a:avLst/>
              </a:prstGeom>
              <a:solidFill>
                <a:sysClr val="windowText" lastClr="0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>
                  <a:defRPr/>
                </a:pPr>
                <a:endParaRPr lang="en-US" sz="135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6" name="Rectangle 224"/>
              <p:cNvSpPr/>
              <p:nvPr/>
            </p:nvSpPr>
            <p:spPr bwMode="auto">
              <a:xfrm>
                <a:off x="9344245" y="4745666"/>
                <a:ext cx="56709" cy="53163"/>
              </a:xfrm>
              <a:prstGeom prst="rect">
                <a:avLst/>
              </a:prstGeom>
              <a:solidFill>
                <a:sysClr val="windowText" lastClr="0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>
                  <a:defRPr/>
                </a:pPr>
                <a:endParaRPr lang="en-US" sz="1350" kern="0">
                  <a:solidFill>
                    <a:sysClr val="windowText" lastClr="000000"/>
                  </a:solidFill>
                </a:endParaRPr>
              </a:p>
            </p:txBody>
          </p:sp>
        </p:grpSp>
        <p:grpSp>
          <p:nvGrpSpPr>
            <p:cNvPr id="56" name="Group 268"/>
            <p:cNvGrpSpPr/>
            <p:nvPr/>
          </p:nvGrpSpPr>
          <p:grpSpPr>
            <a:xfrm>
              <a:off x="8116820" y="4745859"/>
              <a:ext cx="139998" cy="129364"/>
              <a:chOff x="9260956" y="4669465"/>
              <a:chExt cx="139998" cy="129364"/>
            </a:xfrm>
            <a:solidFill>
              <a:srgbClr val="6EA0B0">
                <a:lumMod val="50000"/>
              </a:srgbClr>
            </a:solidFill>
          </p:grpSpPr>
          <p:sp>
            <p:nvSpPr>
              <p:cNvPr id="59" name="Rectangle 217"/>
              <p:cNvSpPr/>
              <p:nvPr/>
            </p:nvSpPr>
            <p:spPr bwMode="auto">
              <a:xfrm>
                <a:off x="9260956" y="4669465"/>
                <a:ext cx="56709" cy="53163"/>
              </a:xfrm>
              <a:prstGeom prst="rect">
                <a:avLst/>
              </a:prstGeom>
              <a:solidFill>
                <a:sysClr val="windowText" lastClr="0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>
                  <a:defRPr/>
                </a:pPr>
                <a:endParaRPr lang="en-US" sz="135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0" name="Rectangle 218"/>
              <p:cNvSpPr/>
              <p:nvPr/>
            </p:nvSpPr>
            <p:spPr bwMode="auto">
              <a:xfrm>
                <a:off x="9344245" y="4669465"/>
                <a:ext cx="56709" cy="53163"/>
              </a:xfrm>
              <a:prstGeom prst="rect">
                <a:avLst/>
              </a:prstGeom>
              <a:solidFill>
                <a:sysClr val="windowText" lastClr="0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>
                  <a:defRPr/>
                </a:pPr>
                <a:endParaRPr lang="en-US" sz="135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1" name="Rectangle 219"/>
              <p:cNvSpPr/>
              <p:nvPr/>
            </p:nvSpPr>
            <p:spPr bwMode="auto">
              <a:xfrm>
                <a:off x="9260956" y="4745666"/>
                <a:ext cx="56709" cy="53163"/>
              </a:xfrm>
              <a:prstGeom prst="rect">
                <a:avLst/>
              </a:prstGeom>
              <a:solidFill>
                <a:sysClr val="windowText" lastClr="0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>
                  <a:defRPr/>
                </a:pPr>
                <a:endParaRPr lang="en-US" sz="1350" kern="0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62" name="Rectangle 220"/>
              <p:cNvSpPr/>
              <p:nvPr/>
            </p:nvSpPr>
            <p:spPr bwMode="auto">
              <a:xfrm>
                <a:off x="9344245" y="4745666"/>
                <a:ext cx="56709" cy="53163"/>
              </a:xfrm>
              <a:prstGeom prst="rect">
                <a:avLst/>
              </a:prstGeom>
              <a:solidFill>
                <a:sysClr val="windowText" lastClr="000000"/>
              </a:solidFill>
              <a:ln w="1905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70127" tIns="35063" rIns="70127" bIns="35063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01279">
                  <a:defRPr/>
                </a:pPr>
                <a:endParaRPr lang="en-US" sz="1350" kern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57" name="Rectangle 215"/>
            <p:cNvSpPr/>
            <p:nvPr/>
          </p:nvSpPr>
          <p:spPr bwMode="auto">
            <a:xfrm>
              <a:off x="7737613" y="4191208"/>
              <a:ext cx="311883" cy="322511"/>
            </a:xfrm>
            <a:prstGeom prst="rect">
              <a:avLst/>
            </a:prstGeom>
            <a:solidFill>
              <a:sysClr val="windowText" lastClr="000000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0127" tIns="35063" rIns="70127" bIns="35063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01279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8" name="Right Arrow 216"/>
            <p:cNvSpPr/>
            <p:nvPr/>
          </p:nvSpPr>
          <p:spPr bwMode="auto">
            <a:xfrm>
              <a:off x="7370167" y="4436854"/>
              <a:ext cx="285750" cy="238125"/>
            </a:xfrm>
            <a:prstGeom prst="rightArrow">
              <a:avLst/>
            </a:prstGeom>
            <a:solidFill>
              <a:sysClr val="windowText" lastClr="000000"/>
            </a:solidFill>
            <a:ln w="19050" cap="flat" cmpd="sng" algn="ctr">
              <a:solidFill>
                <a:srgbClr val="3B3B3B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70127" tIns="35063" rIns="70127" bIns="35063" numCol="1" rtlCol="0" anchor="ctr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01279">
                <a:defRPr/>
              </a:pPr>
              <a:endParaRPr lang="en-US" sz="1350" kern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79" name="TextBox 237"/>
          <p:cNvSpPr txBox="1"/>
          <p:nvPr/>
        </p:nvSpPr>
        <p:spPr>
          <a:xfrm>
            <a:off x="7474243" y="3913025"/>
            <a:ext cx="973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200" kern="0" dirty="0">
                <a:ea typeface="Arial Unicode MS" pitchFamily="34" charset="-128"/>
                <a:cs typeface="Arial Unicode MS" pitchFamily="34" charset="-128"/>
              </a:rPr>
              <a:t>Partitioning</a:t>
            </a:r>
            <a:endParaRPr lang="en-US" sz="12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0" name="TextBox 266"/>
          <p:cNvSpPr txBox="1"/>
          <p:nvPr/>
        </p:nvSpPr>
        <p:spPr>
          <a:xfrm>
            <a:off x="7481360" y="4334971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200" kern="0" dirty="0" err="1">
                <a:ea typeface="Arial Unicode MS" pitchFamily="34" charset="-128"/>
                <a:cs typeface="Arial Unicode MS" pitchFamily="34" charset="-128"/>
              </a:rPr>
              <a:t>No</a:t>
            </a:r>
            <a:r>
              <a:rPr lang="de-DE" sz="1200" kern="0" dirty="0"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de-DE" sz="1200" kern="0" dirty="0" err="1">
                <a:ea typeface="Arial Unicode MS" pitchFamily="34" charset="-128"/>
                <a:cs typeface="Arial Unicode MS" pitchFamily="34" charset="-128"/>
              </a:rPr>
              <a:t>pre-calculated</a:t>
            </a:r>
            <a:r>
              <a:rPr lang="de-DE" sz="1200" kern="0" dirty="0">
                <a:ea typeface="Arial Unicode MS" pitchFamily="34" charset="-128"/>
                <a:cs typeface="Arial Unicode MS" pitchFamily="34" charset="-128"/>
              </a:rPr>
              <a:t> </a:t>
            </a:r>
          </a:p>
          <a:p>
            <a:pPr fontAlgn="base"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200" kern="0" dirty="0" err="1">
                <a:ea typeface="Arial Unicode MS" pitchFamily="34" charset="-128"/>
                <a:cs typeface="Arial Unicode MS" pitchFamily="34" charset="-128"/>
              </a:rPr>
              <a:t>Aggregations</a:t>
            </a:r>
            <a:endParaRPr lang="en-US" sz="1200" kern="0" dirty="0"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81" name="TextBox 287"/>
          <p:cNvSpPr txBox="1"/>
          <p:nvPr/>
        </p:nvSpPr>
        <p:spPr>
          <a:xfrm>
            <a:off x="7474241" y="4896307"/>
            <a:ext cx="184698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200" kern="0" dirty="0"/>
              <a:t>Real-Time Data Capture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200" kern="0" dirty="0">
                <a:ea typeface="Arial Unicode MS" pitchFamily="34" charset="-128"/>
                <a:cs typeface="Arial Unicode MS" pitchFamily="34" charset="-128"/>
              </a:rPr>
              <a:t>Insert Only on Delta</a:t>
            </a:r>
            <a:endParaRPr lang="en-US" sz="1200" kern="0" dirty="0"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86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0914" y="2853664"/>
            <a:ext cx="485793" cy="337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3008" y="4359818"/>
            <a:ext cx="441607" cy="394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51545" y="4944726"/>
            <a:ext cx="444528" cy="350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02212" y="3320492"/>
            <a:ext cx="343199" cy="390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" name="TextBox 191"/>
          <p:cNvSpPr txBox="1"/>
          <p:nvPr/>
        </p:nvSpPr>
        <p:spPr>
          <a:xfrm>
            <a:off x="6570403" y="2516113"/>
            <a:ext cx="2116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7872" indent="-117872" fontAlgn="base">
              <a:spcBef>
                <a:spcPct val="50000"/>
              </a:spcBef>
              <a:spcAft>
                <a:spcPct val="0"/>
              </a:spcAft>
              <a:buClr>
                <a:srgbClr val="F0AB00"/>
              </a:buClr>
              <a:buSzPct val="80000"/>
            </a:pPr>
            <a:r>
              <a:rPr lang="de-DE" sz="1400" b="1" kern="0" dirty="0">
                <a:solidFill>
                  <a:schemeClr val="tx2"/>
                </a:solidFill>
                <a:ea typeface="Arial Unicode MS" pitchFamily="34" charset="-128"/>
                <a:cs typeface="Arial Unicode MS" pitchFamily="34" charset="-128"/>
              </a:rPr>
              <a:t>Software Innovationen</a:t>
            </a:r>
            <a:endParaRPr lang="en-US" sz="1400" b="1" kern="0" dirty="0">
              <a:solidFill>
                <a:schemeClr val="tx2"/>
              </a:solidFill>
              <a:ea typeface="Arial Unicode MS" pitchFamily="34" charset="-128"/>
              <a:cs typeface="Arial Unicode MS" pitchFamily="34" charset="-128"/>
            </a:endParaRPr>
          </a:p>
        </p:txBody>
      </p:sp>
      <p:pic>
        <p:nvPicPr>
          <p:cNvPr id="9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338833" y="4308831"/>
            <a:ext cx="595712" cy="498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720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Move data to compute or compute to data?</a:t>
            </a:r>
            <a:endParaRPr lang="de-DE" dirty="0"/>
          </a:p>
        </p:txBody>
      </p:sp>
      <p:sp>
        <p:nvSpPr>
          <p:cNvPr id="6" name="Content Placeholder 54"/>
          <p:cNvSpPr txBox="1">
            <a:spLocks/>
          </p:cNvSpPr>
          <p:nvPr/>
        </p:nvSpPr>
        <p:spPr>
          <a:xfrm>
            <a:off x="1438976" y="5540810"/>
            <a:ext cx="3368272" cy="48425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3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6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2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20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Wingdings" charset="2"/>
              <a:buChar char="§"/>
              <a:defRPr sz="1800" kern="1200">
                <a:solidFill>
                  <a:srgbClr val="474947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move data to compute</a:t>
            </a:r>
            <a:endParaRPr lang="de-DE" dirty="0"/>
          </a:p>
        </p:txBody>
      </p:sp>
      <p:pic>
        <p:nvPicPr>
          <p:cNvPr id="7" name="Picture 2" descr="C:\Prabhu\Jobs\WorldWide\Ward, Kristy A (Alliances)\Nov 26\Picture\DL360G7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2098" y="2250666"/>
            <a:ext cx="1388129" cy="215606"/>
          </a:xfrm>
          <a:prstGeom prst="rect">
            <a:avLst/>
          </a:prstGeom>
          <a:noFill/>
        </p:spPr>
      </p:pic>
      <p:pic>
        <p:nvPicPr>
          <p:cNvPr id="8" name="Picture 2" descr="C:\Prabhu\Jobs\WorldWide\Ward, Kristy A (Alliances)\Nov 26\Picture\DL360G7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2098" y="2977970"/>
            <a:ext cx="1388129" cy="215606"/>
          </a:xfrm>
          <a:prstGeom prst="rect">
            <a:avLst/>
          </a:prstGeom>
          <a:noFill/>
        </p:spPr>
      </p:pic>
      <p:pic>
        <p:nvPicPr>
          <p:cNvPr id="9" name="Picture 2" descr="C:\Prabhu\Jobs\WorldWide\Ward, Kristy A (Alliances)\Nov 26\Picture\DL360G7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2098" y="3705273"/>
            <a:ext cx="1388129" cy="215606"/>
          </a:xfrm>
          <a:prstGeom prst="rect">
            <a:avLst/>
          </a:prstGeom>
          <a:noFill/>
        </p:spPr>
      </p:pic>
      <p:pic>
        <p:nvPicPr>
          <p:cNvPr id="10" name="Picture 2" descr="C:\Prabhu\Jobs\WorldWide\Ward, Kristy A (Alliances)\Nov 26\Picture\DL360G7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2098" y="4432577"/>
            <a:ext cx="1388129" cy="215606"/>
          </a:xfrm>
          <a:prstGeom prst="rect">
            <a:avLst/>
          </a:prstGeom>
          <a:noFill/>
        </p:spPr>
      </p:pic>
      <p:pic>
        <p:nvPicPr>
          <p:cNvPr id="11" name="Picture 2" descr="C:\Prabhu\Jobs\WorldWide\Ward, Kristy A (Alliances)\Nov 26\Picture\DL360G7.jpg"/>
          <p:cNvPicPr>
            <a:picLocks noChangeAspect="1" noChangeArrowheads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2098" y="5159880"/>
            <a:ext cx="1388129" cy="215606"/>
          </a:xfrm>
          <a:prstGeom prst="rect">
            <a:avLst/>
          </a:prstGeom>
          <a:noFill/>
        </p:spPr>
      </p:pic>
      <p:pic>
        <p:nvPicPr>
          <p:cNvPr id="12" name="Picture 13" descr="slic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26509" y="3508493"/>
            <a:ext cx="1528752" cy="522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2"/>
          <p:cNvCxnSpPr>
            <a:stCxn id="12" idx="3"/>
          </p:cNvCxnSpPr>
          <p:nvPr/>
        </p:nvCxnSpPr>
        <p:spPr>
          <a:xfrm flipV="1">
            <a:off x="6055262" y="3224417"/>
            <a:ext cx="1939425" cy="545096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2" idx="3"/>
          </p:cNvCxnSpPr>
          <p:nvPr/>
        </p:nvCxnSpPr>
        <p:spPr>
          <a:xfrm>
            <a:off x="6055262" y="3769514"/>
            <a:ext cx="1939425" cy="915657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3"/>
          </p:cNvCxnSpPr>
          <p:nvPr/>
        </p:nvCxnSpPr>
        <p:spPr>
          <a:xfrm>
            <a:off x="6055262" y="3769514"/>
            <a:ext cx="1939425" cy="185281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2" idx="3"/>
          </p:cNvCxnSpPr>
          <p:nvPr/>
        </p:nvCxnSpPr>
        <p:spPr>
          <a:xfrm>
            <a:off x="6055262" y="3769513"/>
            <a:ext cx="1939425" cy="1646034"/>
          </a:xfrm>
          <a:prstGeom prst="straightConnector1">
            <a:avLst/>
          </a:prstGeom>
          <a:ln w="38100">
            <a:solidFill>
              <a:srgbClr val="FFC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3"/>
          </p:cNvCxnSpPr>
          <p:nvPr/>
        </p:nvCxnSpPr>
        <p:spPr>
          <a:xfrm flipV="1">
            <a:off x="6055262" y="2494039"/>
            <a:ext cx="1939425" cy="1275474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rot="10800000" flipV="1">
            <a:off x="6880509" y="2354059"/>
            <a:ext cx="1588" cy="1454607"/>
          </a:xfrm>
          <a:prstGeom prst="bentConnector3">
            <a:avLst>
              <a:gd name="adj1" fmla="val 14395466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rot="10800000" flipV="1">
            <a:off x="6880509" y="2354059"/>
            <a:ext cx="1588" cy="2181911"/>
          </a:xfrm>
          <a:prstGeom prst="bentConnector3">
            <a:avLst>
              <a:gd name="adj1" fmla="val 14395466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rot="10800000" flipV="1">
            <a:off x="6880509" y="2354057"/>
            <a:ext cx="1588" cy="2909214"/>
          </a:xfrm>
          <a:prstGeom prst="bentConnector3">
            <a:avLst>
              <a:gd name="adj1" fmla="val 14395466"/>
            </a:avLst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16200000" flipH="1">
            <a:off x="6389677" y="2606230"/>
            <a:ext cx="747403" cy="211682"/>
          </a:xfrm>
          <a:prstGeom prst="bentConnector2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81" b="96429" l="957" r="985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8018" y="2148899"/>
            <a:ext cx="510449" cy="41031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171" y="2118777"/>
            <a:ext cx="470559" cy="47055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81" b="96429" l="957" r="985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2529" y="2856477"/>
            <a:ext cx="510449" cy="41031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682" y="2826355"/>
            <a:ext cx="470559" cy="4705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81" b="96429" l="957" r="985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8018" y="3564055"/>
            <a:ext cx="510449" cy="41031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171" y="3533933"/>
            <a:ext cx="470559" cy="47055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81" b="96429" l="957" r="985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80174" y="4301755"/>
            <a:ext cx="510449" cy="41031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27" y="4271633"/>
            <a:ext cx="470559" cy="47055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81" b="96429" l="957" r="985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78018" y="5039455"/>
            <a:ext cx="510449" cy="41031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171" y="5009333"/>
            <a:ext cx="470559" cy="47055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241" y="4591764"/>
            <a:ext cx="736418" cy="736418"/>
          </a:xfrm>
          <a:prstGeom prst="rect">
            <a:avLst/>
          </a:prstGeom>
        </p:spPr>
      </p:pic>
      <p:sp>
        <p:nvSpPr>
          <p:cNvPr id="33" name="Freeform 23"/>
          <p:cNvSpPr>
            <a:spLocks noEditPoints="1"/>
          </p:cNvSpPr>
          <p:nvPr/>
        </p:nvSpPr>
        <p:spPr bwMode="black">
          <a:xfrm>
            <a:off x="2952137" y="3398838"/>
            <a:ext cx="720000" cy="720000"/>
          </a:xfrm>
          <a:custGeom>
            <a:avLst/>
            <a:gdLst>
              <a:gd name="T0" fmla="*/ 709 w 709"/>
              <a:gd name="T1" fmla="*/ 570 h 709"/>
              <a:gd name="T2" fmla="*/ 373 w 709"/>
              <a:gd name="T3" fmla="*/ 709 h 709"/>
              <a:gd name="T4" fmla="*/ 373 w 709"/>
              <a:gd name="T5" fmla="*/ 294 h 709"/>
              <a:gd name="T6" fmla="*/ 709 w 709"/>
              <a:gd name="T7" fmla="*/ 154 h 709"/>
              <a:gd name="T8" fmla="*/ 709 w 709"/>
              <a:gd name="T9" fmla="*/ 570 h 709"/>
              <a:gd name="T10" fmla="*/ 335 w 709"/>
              <a:gd name="T11" fmla="*/ 294 h 709"/>
              <a:gd name="T12" fmla="*/ 0 w 709"/>
              <a:gd name="T13" fmla="*/ 154 h 709"/>
              <a:gd name="T14" fmla="*/ 0 w 709"/>
              <a:gd name="T15" fmla="*/ 570 h 709"/>
              <a:gd name="T16" fmla="*/ 335 w 709"/>
              <a:gd name="T17" fmla="*/ 709 h 709"/>
              <a:gd name="T18" fmla="*/ 335 w 709"/>
              <a:gd name="T19" fmla="*/ 294 h 709"/>
              <a:gd name="T20" fmla="*/ 354 w 709"/>
              <a:gd name="T21" fmla="*/ 0 h 709"/>
              <a:gd name="T22" fmla="*/ 0 w 709"/>
              <a:gd name="T23" fmla="*/ 126 h 709"/>
              <a:gd name="T24" fmla="*/ 354 w 709"/>
              <a:gd name="T25" fmla="*/ 268 h 709"/>
              <a:gd name="T26" fmla="*/ 709 w 709"/>
              <a:gd name="T27" fmla="*/ 126 h 709"/>
              <a:gd name="T28" fmla="*/ 354 w 709"/>
              <a:gd name="T2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9" h="709">
                <a:moveTo>
                  <a:pt x="709" y="570"/>
                </a:moveTo>
                <a:lnTo>
                  <a:pt x="373" y="709"/>
                </a:lnTo>
                <a:lnTo>
                  <a:pt x="373" y="294"/>
                </a:lnTo>
                <a:lnTo>
                  <a:pt x="709" y="154"/>
                </a:lnTo>
                <a:lnTo>
                  <a:pt x="709" y="570"/>
                </a:lnTo>
                <a:close/>
                <a:moveTo>
                  <a:pt x="335" y="294"/>
                </a:moveTo>
                <a:lnTo>
                  <a:pt x="0" y="154"/>
                </a:lnTo>
                <a:lnTo>
                  <a:pt x="0" y="570"/>
                </a:lnTo>
                <a:lnTo>
                  <a:pt x="335" y="709"/>
                </a:lnTo>
                <a:lnTo>
                  <a:pt x="335" y="294"/>
                </a:lnTo>
                <a:close/>
                <a:moveTo>
                  <a:pt x="354" y="0"/>
                </a:moveTo>
                <a:lnTo>
                  <a:pt x="0" y="126"/>
                </a:lnTo>
                <a:lnTo>
                  <a:pt x="354" y="268"/>
                </a:lnTo>
                <a:lnTo>
                  <a:pt x="709" y="126"/>
                </a:lnTo>
                <a:lnTo>
                  <a:pt x="354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de-DE" sz="1600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81" b="96429" l="957" r="9856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22930" y="2222526"/>
            <a:ext cx="671786" cy="5400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991732" y="4790696"/>
            <a:ext cx="1381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Datenbanken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083" y="2268278"/>
            <a:ext cx="1121539" cy="540000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0676" y="2256660"/>
            <a:ext cx="1316573" cy="5400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304014" y="3578694"/>
            <a:ext cx="690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OLAP</a:t>
            </a:r>
          </a:p>
        </p:txBody>
      </p:sp>
      <p:cxnSp>
        <p:nvCxnSpPr>
          <p:cNvPr id="39" name="Straight Arrow Connector 38"/>
          <p:cNvCxnSpPr>
            <a:stCxn id="12" idx="1"/>
            <a:endCxn id="32" idx="3"/>
          </p:cNvCxnSpPr>
          <p:nvPr/>
        </p:nvCxnSpPr>
        <p:spPr>
          <a:xfrm flipH="1">
            <a:off x="3694659" y="3769513"/>
            <a:ext cx="831850" cy="1190460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2" idx="0"/>
            <a:endCxn id="33" idx="1"/>
          </p:cNvCxnSpPr>
          <p:nvPr/>
        </p:nvCxnSpPr>
        <p:spPr>
          <a:xfrm flipV="1">
            <a:off x="3326450" y="4118838"/>
            <a:ext cx="4474" cy="472926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V="1">
            <a:off x="3285147" y="2859565"/>
            <a:ext cx="4474" cy="472926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ontent Placeholder 54"/>
          <p:cNvSpPr txBox="1">
            <a:spLocks/>
          </p:cNvSpPr>
          <p:nvPr/>
        </p:nvSpPr>
        <p:spPr>
          <a:xfrm>
            <a:off x="6395196" y="5538629"/>
            <a:ext cx="3368272" cy="4842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compute to data</a:t>
            </a:r>
            <a:endParaRPr lang="de-DE" dirty="0"/>
          </a:p>
        </p:txBody>
      </p:sp>
      <p:sp>
        <p:nvSpPr>
          <p:cNvPr id="43" name="TextBox 42"/>
          <p:cNvSpPr txBox="1"/>
          <p:nvPr/>
        </p:nvSpPr>
        <p:spPr>
          <a:xfrm>
            <a:off x="4721167" y="3994843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Daten</a:t>
            </a:r>
          </a:p>
        </p:txBody>
      </p:sp>
      <p:sp>
        <p:nvSpPr>
          <p:cNvPr id="44" name="Freeform 23"/>
          <p:cNvSpPr>
            <a:spLocks noEditPoints="1"/>
          </p:cNvSpPr>
          <p:nvPr/>
        </p:nvSpPr>
        <p:spPr bwMode="black">
          <a:xfrm>
            <a:off x="9911260" y="3494651"/>
            <a:ext cx="720000" cy="720000"/>
          </a:xfrm>
          <a:custGeom>
            <a:avLst/>
            <a:gdLst>
              <a:gd name="T0" fmla="*/ 709 w 709"/>
              <a:gd name="T1" fmla="*/ 570 h 709"/>
              <a:gd name="T2" fmla="*/ 373 w 709"/>
              <a:gd name="T3" fmla="*/ 709 h 709"/>
              <a:gd name="T4" fmla="*/ 373 w 709"/>
              <a:gd name="T5" fmla="*/ 294 h 709"/>
              <a:gd name="T6" fmla="*/ 709 w 709"/>
              <a:gd name="T7" fmla="*/ 154 h 709"/>
              <a:gd name="T8" fmla="*/ 709 w 709"/>
              <a:gd name="T9" fmla="*/ 570 h 709"/>
              <a:gd name="T10" fmla="*/ 335 w 709"/>
              <a:gd name="T11" fmla="*/ 294 h 709"/>
              <a:gd name="T12" fmla="*/ 0 w 709"/>
              <a:gd name="T13" fmla="*/ 154 h 709"/>
              <a:gd name="T14" fmla="*/ 0 w 709"/>
              <a:gd name="T15" fmla="*/ 570 h 709"/>
              <a:gd name="T16" fmla="*/ 335 w 709"/>
              <a:gd name="T17" fmla="*/ 709 h 709"/>
              <a:gd name="T18" fmla="*/ 335 w 709"/>
              <a:gd name="T19" fmla="*/ 294 h 709"/>
              <a:gd name="T20" fmla="*/ 354 w 709"/>
              <a:gd name="T21" fmla="*/ 0 h 709"/>
              <a:gd name="T22" fmla="*/ 0 w 709"/>
              <a:gd name="T23" fmla="*/ 126 h 709"/>
              <a:gd name="T24" fmla="*/ 354 w 709"/>
              <a:gd name="T25" fmla="*/ 268 h 709"/>
              <a:gd name="T26" fmla="*/ 709 w 709"/>
              <a:gd name="T27" fmla="*/ 126 h 709"/>
              <a:gd name="T28" fmla="*/ 354 w 709"/>
              <a:gd name="T2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9" h="709">
                <a:moveTo>
                  <a:pt x="709" y="570"/>
                </a:moveTo>
                <a:lnTo>
                  <a:pt x="373" y="709"/>
                </a:lnTo>
                <a:lnTo>
                  <a:pt x="373" y="294"/>
                </a:lnTo>
                <a:lnTo>
                  <a:pt x="709" y="154"/>
                </a:lnTo>
                <a:lnTo>
                  <a:pt x="709" y="570"/>
                </a:lnTo>
                <a:close/>
                <a:moveTo>
                  <a:pt x="335" y="294"/>
                </a:moveTo>
                <a:lnTo>
                  <a:pt x="0" y="154"/>
                </a:lnTo>
                <a:lnTo>
                  <a:pt x="0" y="570"/>
                </a:lnTo>
                <a:lnTo>
                  <a:pt x="335" y="709"/>
                </a:lnTo>
                <a:lnTo>
                  <a:pt x="335" y="294"/>
                </a:lnTo>
                <a:close/>
                <a:moveTo>
                  <a:pt x="354" y="0"/>
                </a:moveTo>
                <a:lnTo>
                  <a:pt x="0" y="126"/>
                </a:lnTo>
                <a:lnTo>
                  <a:pt x="354" y="268"/>
                </a:lnTo>
                <a:lnTo>
                  <a:pt x="709" y="126"/>
                </a:lnTo>
                <a:lnTo>
                  <a:pt x="354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de-DE" sz="1600" dirty="0"/>
          </a:p>
        </p:txBody>
      </p:sp>
      <p:sp>
        <p:nvSpPr>
          <p:cNvPr id="45" name="TextBox 44"/>
          <p:cNvSpPr txBox="1"/>
          <p:nvPr/>
        </p:nvSpPr>
        <p:spPr>
          <a:xfrm>
            <a:off x="10744303" y="3577847"/>
            <a:ext cx="1333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ROLAP/</a:t>
            </a:r>
          </a:p>
          <a:p>
            <a:r>
              <a:rPr lang="de-DE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Direct</a:t>
            </a:r>
            <a:r>
              <a:rPr lang="de-DE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Query</a:t>
            </a:r>
            <a:endParaRPr lang="de-DE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H="1" flipV="1">
            <a:off x="8592450" y="2568619"/>
            <a:ext cx="1171018" cy="876395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8592450" y="3310747"/>
            <a:ext cx="1171018" cy="343676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8607625" y="4004492"/>
            <a:ext cx="1155843" cy="26817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8655975" y="4227342"/>
            <a:ext cx="1078279" cy="563355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31" idx="3"/>
          </p:cNvCxnSpPr>
          <p:nvPr/>
        </p:nvCxnSpPr>
        <p:spPr>
          <a:xfrm flipH="1">
            <a:off x="8827730" y="4413495"/>
            <a:ext cx="935738" cy="831118"/>
          </a:xfrm>
          <a:prstGeom prst="straightConnector1">
            <a:avLst/>
          </a:prstGeom>
          <a:ln w="38100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31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3" grpId="0" animBg="1"/>
      <p:bldP spid="35" grpId="0"/>
      <p:bldP spid="38" grpId="0"/>
      <p:bldP spid="42" grpId="0"/>
      <p:bldP spid="44" grpId="0" animBg="1"/>
      <p:bldP spid="4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932609" y="2265987"/>
            <a:ext cx="6363326" cy="1747084"/>
          </a:xfrm>
        </p:spPr>
        <p:txBody>
          <a:bodyPr/>
          <a:lstStyle/>
          <a:p>
            <a:pPr algn="ctr"/>
            <a:r>
              <a:rPr lang="de-DE" dirty="0"/>
              <a:t>In-Memory bei Microsoft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6079"/>
            <a:ext cx="4406900" cy="4406900"/>
          </a:xfrm>
        </p:spPr>
      </p:pic>
    </p:spTree>
    <p:extLst>
      <p:ext uri="{BB962C8B-B14F-4D97-AF65-F5344CB8AC3E}">
        <p14:creationId xmlns:p14="http://schemas.microsoft.com/office/powerpoint/2010/main" val="279702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productfocus.com/blog/wp-content/uploads/2011/04/Free-Image-1024x768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766" y="4787602"/>
            <a:ext cx="1191594" cy="89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In-Memory bei Microsoft</a:t>
            </a:r>
            <a:endParaRPr lang="de-AT" dirty="0"/>
          </a:p>
        </p:txBody>
      </p:sp>
      <p:pic>
        <p:nvPicPr>
          <p:cNvPr id="15" name="Picture 12" descr="http://upload.wikimedia.org/wikipedia/fr/c/cf/Logo_Microsoft_Excel_2013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533" y="2521928"/>
            <a:ext cx="817234" cy="8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Pentagon 74"/>
          <p:cNvSpPr/>
          <p:nvPr/>
        </p:nvSpPr>
        <p:spPr>
          <a:xfrm>
            <a:off x="2747628" y="3753036"/>
            <a:ext cx="6156348" cy="380870"/>
          </a:xfrm>
          <a:prstGeom prst="homePlate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85800">
              <a:spcAft>
                <a:spcPts val="450"/>
              </a:spcAft>
              <a:defRPr/>
            </a:pPr>
            <a:r>
              <a:rPr lang="en-US" sz="1350" b="1" kern="0" dirty="0" err="1">
                <a:solidFill>
                  <a:srgbClr val="FFFFFF"/>
                </a:solidFill>
                <a:latin typeface="Calibri"/>
              </a:rPr>
              <a:t>xVelocity</a:t>
            </a:r>
            <a:endParaRPr lang="en-US" sz="1350" b="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17" name="TextBox 182"/>
          <p:cNvSpPr txBox="1"/>
          <p:nvPr/>
        </p:nvSpPr>
        <p:spPr>
          <a:xfrm>
            <a:off x="2843542" y="1886687"/>
            <a:ext cx="103721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spcAft>
                <a:spcPts val="450"/>
              </a:spcAft>
              <a:defRPr/>
            </a:pPr>
            <a:r>
              <a:rPr lang="en-US" sz="1350" b="1" kern="0" dirty="0">
                <a:solidFill>
                  <a:srgbClr val="B10034"/>
                </a:solidFill>
              </a:rPr>
              <a:t>Personal BI</a:t>
            </a:r>
            <a:endParaRPr lang="en-US" sz="1200" b="1" kern="0" dirty="0">
              <a:solidFill>
                <a:srgbClr val="B10034"/>
              </a:solidFill>
            </a:endParaRPr>
          </a:p>
        </p:txBody>
      </p:sp>
      <p:sp>
        <p:nvSpPr>
          <p:cNvPr id="18" name="TextBox 183"/>
          <p:cNvSpPr txBox="1"/>
          <p:nvPr/>
        </p:nvSpPr>
        <p:spPr>
          <a:xfrm>
            <a:off x="4799520" y="1886686"/>
            <a:ext cx="116415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spcAft>
                <a:spcPts val="450"/>
              </a:spcAft>
              <a:defRPr/>
            </a:pPr>
            <a:r>
              <a:rPr lang="en-US" sz="1350" b="1" kern="0" dirty="0">
                <a:solidFill>
                  <a:srgbClr val="B10034"/>
                </a:solidFill>
              </a:rPr>
              <a:t>Team BI</a:t>
            </a:r>
          </a:p>
        </p:txBody>
      </p:sp>
      <p:sp>
        <p:nvSpPr>
          <p:cNvPr id="19" name="TextBox 184"/>
          <p:cNvSpPr txBox="1"/>
          <p:nvPr/>
        </p:nvSpPr>
        <p:spPr>
          <a:xfrm>
            <a:off x="7157503" y="1886686"/>
            <a:ext cx="133225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spcAft>
                <a:spcPts val="450"/>
              </a:spcAft>
              <a:defRPr/>
            </a:pPr>
            <a:r>
              <a:rPr lang="en-US" sz="1350" b="1" kern="0" dirty="0">
                <a:solidFill>
                  <a:srgbClr val="B10034"/>
                </a:solidFill>
              </a:rPr>
              <a:t>Corporate BI</a:t>
            </a:r>
          </a:p>
        </p:txBody>
      </p:sp>
      <p:pic>
        <p:nvPicPr>
          <p:cNvPr id="20" name="Picture 8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480" y="2521928"/>
            <a:ext cx="786227" cy="818100"/>
          </a:xfrm>
          <a:prstGeom prst="rect">
            <a:avLst/>
          </a:prstGeom>
        </p:spPr>
      </p:pic>
      <p:pic>
        <p:nvPicPr>
          <p:cNvPr id="21" name="Picture 1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775" y="4216407"/>
            <a:ext cx="2376450" cy="522982"/>
          </a:xfrm>
          <a:prstGeom prst="rect">
            <a:avLst/>
          </a:prstGeom>
        </p:spPr>
      </p:pic>
      <p:sp>
        <p:nvSpPr>
          <p:cNvPr id="23" name="TextBox 141"/>
          <p:cNvSpPr txBox="1"/>
          <p:nvPr/>
        </p:nvSpPr>
        <p:spPr>
          <a:xfrm>
            <a:off x="2815219" y="4779150"/>
            <a:ext cx="1649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1F714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Pivot</a:t>
            </a:r>
          </a:p>
        </p:txBody>
      </p:sp>
      <p:pic>
        <p:nvPicPr>
          <p:cNvPr id="24" name="Picture 1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2444" y="2409050"/>
            <a:ext cx="950119" cy="1042988"/>
          </a:xfrm>
          <a:prstGeom prst="rect">
            <a:avLst/>
          </a:prstGeom>
        </p:spPr>
      </p:pic>
      <p:sp>
        <p:nvSpPr>
          <p:cNvPr id="25" name="Freeform 23"/>
          <p:cNvSpPr>
            <a:spLocks noEditPoints="1"/>
          </p:cNvSpPr>
          <p:nvPr/>
        </p:nvSpPr>
        <p:spPr bwMode="black">
          <a:xfrm>
            <a:off x="7715844" y="2472881"/>
            <a:ext cx="1053533" cy="936162"/>
          </a:xfrm>
          <a:custGeom>
            <a:avLst/>
            <a:gdLst>
              <a:gd name="T0" fmla="*/ 709 w 709"/>
              <a:gd name="T1" fmla="*/ 570 h 709"/>
              <a:gd name="T2" fmla="*/ 373 w 709"/>
              <a:gd name="T3" fmla="*/ 709 h 709"/>
              <a:gd name="T4" fmla="*/ 373 w 709"/>
              <a:gd name="T5" fmla="*/ 294 h 709"/>
              <a:gd name="T6" fmla="*/ 709 w 709"/>
              <a:gd name="T7" fmla="*/ 154 h 709"/>
              <a:gd name="T8" fmla="*/ 709 w 709"/>
              <a:gd name="T9" fmla="*/ 570 h 709"/>
              <a:gd name="T10" fmla="*/ 335 w 709"/>
              <a:gd name="T11" fmla="*/ 294 h 709"/>
              <a:gd name="T12" fmla="*/ 0 w 709"/>
              <a:gd name="T13" fmla="*/ 154 h 709"/>
              <a:gd name="T14" fmla="*/ 0 w 709"/>
              <a:gd name="T15" fmla="*/ 570 h 709"/>
              <a:gd name="T16" fmla="*/ 335 w 709"/>
              <a:gd name="T17" fmla="*/ 709 h 709"/>
              <a:gd name="T18" fmla="*/ 335 w 709"/>
              <a:gd name="T19" fmla="*/ 294 h 709"/>
              <a:gd name="T20" fmla="*/ 354 w 709"/>
              <a:gd name="T21" fmla="*/ 0 h 709"/>
              <a:gd name="T22" fmla="*/ 0 w 709"/>
              <a:gd name="T23" fmla="*/ 126 h 709"/>
              <a:gd name="T24" fmla="*/ 354 w 709"/>
              <a:gd name="T25" fmla="*/ 268 h 709"/>
              <a:gd name="T26" fmla="*/ 709 w 709"/>
              <a:gd name="T27" fmla="*/ 126 h 709"/>
              <a:gd name="T28" fmla="*/ 354 w 709"/>
              <a:gd name="T2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9" h="709">
                <a:moveTo>
                  <a:pt x="709" y="570"/>
                </a:moveTo>
                <a:lnTo>
                  <a:pt x="373" y="709"/>
                </a:lnTo>
                <a:lnTo>
                  <a:pt x="373" y="294"/>
                </a:lnTo>
                <a:lnTo>
                  <a:pt x="709" y="154"/>
                </a:lnTo>
                <a:lnTo>
                  <a:pt x="709" y="570"/>
                </a:lnTo>
                <a:close/>
                <a:moveTo>
                  <a:pt x="335" y="294"/>
                </a:moveTo>
                <a:lnTo>
                  <a:pt x="0" y="154"/>
                </a:lnTo>
                <a:lnTo>
                  <a:pt x="0" y="570"/>
                </a:lnTo>
                <a:lnTo>
                  <a:pt x="335" y="709"/>
                </a:lnTo>
                <a:lnTo>
                  <a:pt x="335" y="294"/>
                </a:lnTo>
                <a:close/>
                <a:moveTo>
                  <a:pt x="354" y="0"/>
                </a:moveTo>
                <a:lnTo>
                  <a:pt x="0" y="126"/>
                </a:lnTo>
                <a:lnTo>
                  <a:pt x="354" y="268"/>
                </a:lnTo>
                <a:lnTo>
                  <a:pt x="709" y="126"/>
                </a:lnTo>
                <a:lnTo>
                  <a:pt x="354" y="0"/>
                </a:lnTo>
                <a:close/>
              </a:path>
            </a:pathLst>
          </a:custGeom>
          <a:solidFill>
            <a:srgbClr val="000000">
              <a:lumMod val="75000"/>
              <a:lumOff val="25000"/>
            </a:srgbClr>
          </a:solidFill>
          <a:ln>
            <a:noFill/>
          </a:ln>
        </p:spPr>
        <p:txBody>
          <a:bodyPr vert="horz" wrap="square" lIns="61729" tIns="30865" rIns="61729" bIns="30865" numCol="1" anchor="t" anchorCtr="0" compatLnSpc="1">
            <a:prstTxWarp prst="textNoShape">
              <a:avLst/>
            </a:prstTxWarp>
          </a:bodyPr>
          <a:lstStyle/>
          <a:p>
            <a:pPr defTabSz="685800">
              <a:defRPr/>
            </a:pPr>
            <a:endParaRPr lang="en-US" sz="1200" kern="0" dirty="0">
              <a:solidFill>
                <a:srgbClr val="000000"/>
              </a:solidFill>
            </a:endParaRPr>
          </a:p>
        </p:txBody>
      </p:sp>
      <p:sp>
        <p:nvSpPr>
          <p:cNvPr id="27" name="TextBox 141"/>
          <p:cNvSpPr txBox="1"/>
          <p:nvPr/>
        </p:nvSpPr>
        <p:spPr>
          <a:xfrm>
            <a:off x="2120984" y="4373790"/>
            <a:ext cx="1649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1F714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O365 Power BI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996592" y="5015993"/>
            <a:ext cx="1649783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950" dirty="0">
                <a:solidFill>
                  <a:srgbClr val="1F714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Excel</a:t>
            </a:r>
          </a:p>
        </p:txBody>
      </p:sp>
      <p:sp>
        <p:nvSpPr>
          <p:cNvPr id="28" name="TextBox 141"/>
          <p:cNvSpPr txBox="1"/>
          <p:nvPr/>
        </p:nvSpPr>
        <p:spPr>
          <a:xfrm>
            <a:off x="6275119" y="5099917"/>
            <a:ext cx="393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SQL Server</a:t>
            </a:r>
            <a:r>
              <a:rPr lang="de-DE" sz="36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2014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157503" y="4373790"/>
            <a:ext cx="2232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1F7144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Memory Optimized </a:t>
            </a:r>
          </a:p>
          <a:p>
            <a:r>
              <a:rPr lang="en-US" dirty="0">
                <a:solidFill>
                  <a:schemeClr val="tx2"/>
                </a:solidFill>
              </a:rPr>
              <a:t>Tables</a:t>
            </a:r>
            <a:endParaRPr lang="de-D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62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19" grpId="0"/>
      <p:bldP spid="23" grpId="0"/>
      <p:bldP spid="25" grpId="0" animBg="1"/>
      <p:bldP spid="27" grpId="0"/>
      <p:bldP spid="26" grpId="0"/>
      <p:bldP spid="28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funktionieren</a:t>
            </a:r>
            <a:r>
              <a:rPr lang="en-US" dirty="0" smtClean="0"/>
              <a:t> Memory Optimized Tables?</a:t>
            </a:r>
            <a:endParaRPr lang="de-DE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101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 - was ist das eigentlich?</a:t>
            </a:r>
            <a:endParaRPr lang="de-DE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112135"/>
          </a:xfrm>
          <a:prstGeom prst="rect">
            <a:avLst/>
          </a:prstGeom>
        </p:spPr>
        <p:txBody>
          <a:bodyPr vert="horz" wrap="square" lIns="146304" tIns="91440" rIns="146304" bIns="91440" rtlCol="0">
            <a:norm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i="1" dirty="0" smtClean="0">
                <a:solidFill>
                  <a:schemeClr val="tx1"/>
                </a:solidFill>
              </a:rPr>
              <a:t>MOT (alias </a:t>
            </a:r>
            <a:r>
              <a:rPr lang="en-US" i="1" dirty="0" err="1" smtClean="0">
                <a:solidFill>
                  <a:schemeClr val="tx1"/>
                </a:solidFill>
              </a:rPr>
              <a:t>Hekaton</a:t>
            </a:r>
            <a:r>
              <a:rPr lang="en-US" i="1" dirty="0" smtClean="0">
                <a:solidFill>
                  <a:schemeClr val="tx1"/>
                </a:solidFill>
              </a:rPr>
              <a:t>) is a </a:t>
            </a:r>
            <a:r>
              <a:rPr lang="en-US" i="1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High </a:t>
            </a:r>
            <a:r>
              <a:rPr lang="en-US" i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performance, memory-optimized OLTP engine integrated into SQL Server and architected for modern hardware </a:t>
            </a:r>
            <a:r>
              <a:rPr lang="en-US" i="1" dirty="0" smtClean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trends.</a:t>
            </a:r>
            <a:endParaRPr lang="en-US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Rectangle 1"/>
          <p:cNvSpPr/>
          <p:nvPr/>
        </p:nvSpPr>
        <p:spPr>
          <a:xfrm>
            <a:off x="838200" y="5446677"/>
            <a:ext cx="3982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>
                <a:hlinkClick r:id="rId2"/>
              </a:rPr>
              <a:t>http://</a:t>
            </a:r>
            <a:r>
              <a:rPr lang="de-DE" dirty="0" smtClean="0">
                <a:hlinkClick r:id="rId2"/>
              </a:rPr>
              <a:t>de.wikipedia.org/wiki/Hundert</a:t>
            </a:r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20" y="639127"/>
            <a:ext cx="2590800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1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Architektur</a:t>
            </a:r>
            <a:endParaRPr lang="de-DE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050" y="1634524"/>
            <a:ext cx="8516539" cy="437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6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Anlegen einer Tabelle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2186862"/>
            <a:ext cx="8043863" cy="32718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 rot="21380188">
            <a:off x="240579" y="4031099"/>
            <a:ext cx="7896495" cy="1107996"/>
          </a:xfrm>
          <a:prstGeom prst="rect">
            <a:avLst/>
          </a:prstGeom>
          <a:solidFill>
            <a:schemeClr val="tx2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square">
            <a:spAutoFit/>
          </a:bodyPr>
          <a:lstStyle/>
          <a:p>
            <a:pPr marL="400050" lvl="1" algn="ctr"/>
            <a:r>
              <a:rPr lang="en-US" sz="33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Jede</a:t>
            </a:r>
            <a:r>
              <a:rPr lang="en-US" sz="3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 </a:t>
            </a:r>
            <a:r>
              <a:rPr lang="en-US" sz="33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Tabelle</a:t>
            </a:r>
            <a:r>
              <a:rPr lang="en-US" sz="3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 </a:t>
            </a:r>
            <a:r>
              <a:rPr lang="en-US" sz="33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braucht</a:t>
            </a:r>
            <a:r>
              <a:rPr lang="en-US" sz="3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 </a:t>
            </a:r>
            <a:r>
              <a:rPr lang="en-US" sz="33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einen</a:t>
            </a:r>
            <a:r>
              <a:rPr lang="en-US" sz="3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 </a:t>
            </a:r>
            <a:r>
              <a:rPr lang="en-US" sz="33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primary index </a:t>
            </a:r>
            <a:r>
              <a:rPr lang="en-US" sz="33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entweder</a:t>
            </a:r>
            <a:r>
              <a:rPr lang="en-US" sz="3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: </a:t>
            </a:r>
            <a:r>
              <a:rPr lang="en-US" sz="3300" i="1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hash</a:t>
            </a:r>
            <a:r>
              <a:rPr lang="en-US" sz="3300" dirty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 </a:t>
            </a:r>
            <a:r>
              <a:rPr lang="en-US" sz="33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oder</a:t>
            </a:r>
            <a:r>
              <a:rPr lang="en-US" sz="3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 </a:t>
            </a:r>
            <a:r>
              <a:rPr lang="en-US" sz="3300" i="1" dirty="0" smtClean="0">
                <a:solidFill>
                  <a:srgbClr val="99FF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range</a:t>
            </a:r>
            <a:endParaRPr lang="en-US" sz="3300" i="1" dirty="0">
              <a:solidFill>
                <a:srgbClr val="99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 rot="21360000">
            <a:off x="548252" y="4388640"/>
            <a:ext cx="7937895" cy="1107996"/>
          </a:xfrm>
          <a:prstGeom prst="rect">
            <a:avLst/>
          </a:prstGeom>
          <a:solidFill>
            <a:srgbClr val="FE003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Left"/>
            <a:lightRig rig="threePt" dir="t"/>
          </a:scene3d>
        </p:spPr>
        <p:txBody>
          <a:bodyPr wrap="square">
            <a:spAutoFit/>
          </a:bodyPr>
          <a:lstStyle/>
          <a:p>
            <a:pPr marL="400050" lvl="1" algn="ctr"/>
            <a:r>
              <a:rPr lang="en-US" sz="33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Ein</a:t>
            </a:r>
            <a:r>
              <a:rPr lang="en-US" sz="3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 </a:t>
            </a:r>
            <a:r>
              <a:rPr lang="en-US" sz="33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paar</a:t>
            </a:r>
            <a:r>
              <a:rPr lang="en-US" sz="3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 DDL-</a:t>
            </a:r>
            <a:r>
              <a:rPr lang="en-US" sz="33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Einschränkungen</a:t>
            </a:r>
            <a:endParaRPr lang="en-US" sz="33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itchFamily="18" charset="0"/>
            </a:endParaRPr>
          </a:p>
          <a:p>
            <a:pPr marL="400050" lvl="1" algn="ctr"/>
            <a:r>
              <a:rPr lang="en-US" sz="3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in V1 (e.g. no blobs, XML, … )</a:t>
            </a:r>
            <a:endParaRPr lang="en-US" sz="3300" i="1" dirty="0">
              <a:solidFill>
                <a:srgbClr val="99FF3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 rot="21348196">
            <a:off x="1455985" y="4758337"/>
            <a:ext cx="7519019" cy="110799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marL="400050" lvl="1" algn="ctr"/>
            <a:r>
              <a:rPr lang="en-US" sz="3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Durability </a:t>
            </a:r>
            <a:r>
              <a:rPr lang="en-US" sz="33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kann</a:t>
            </a:r>
            <a:r>
              <a:rPr lang="en-US" sz="3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 </a:t>
            </a:r>
            <a:r>
              <a:rPr lang="en-US" sz="33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auch</a:t>
            </a:r>
            <a:r>
              <a:rPr lang="en-US" sz="3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 </a:t>
            </a:r>
            <a:br>
              <a:rPr lang="en-US" sz="3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</a:br>
            <a:r>
              <a:rPr lang="en-US" sz="33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Schema_Only</a:t>
            </a:r>
            <a:r>
              <a:rPr lang="en-US" sz="33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itchFamily="18" charset="0"/>
              </a:rPr>
              <a:t> sein.</a:t>
            </a:r>
            <a:endParaRPr lang="en-US" sz="3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latino Linotype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447794" y="5654040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Quelle: David </a:t>
            </a:r>
            <a:r>
              <a:rPr lang="de-DE" dirty="0" err="1" smtClean="0"/>
              <a:t>DeWitt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5712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 verwendet man es?</a:t>
            </a:r>
            <a:endParaRPr lang="de-DE" dirty="0"/>
          </a:p>
        </p:txBody>
      </p:sp>
      <p:sp>
        <p:nvSpPr>
          <p:cNvPr id="4" name="Rectangular Callout 3"/>
          <p:cNvSpPr/>
          <p:nvPr/>
        </p:nvSpPr>
        <p:spPr>
          <a:xfrm flipH="1">
            <a:off x="614294" y="1890586"/>
            <a:ext cx="4823460" cy="2006917"/>
          </a:xfrm>
          <a:prstGeom prst="wedgeRectCallout">
            <a:avLst>
              <a:gd name="adj1" fmla="val -36900"/>
              <a:gd name="adj2" fmla="val 115592"/>
            </a:avLst>
          </a:prstGeom>
          <a:ln w="127000">
            <a:solidFill>
              <a:srgbClr val="FE003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 smtClean="0">
              <a:solidFill>
                <a:schemeClr val="tx1"/>
              </a:solidFill>
              <a:latin typeface="Rockwell Condensed" pitchFamily="18" charset="0"/>
              <a:cs typeface="Arial" pitchFamily="34" charset="0"/>
            </a:endParaRPr>
          </a:p>
          <a:p>
            <a:pPr algn="ctr"/>
            <a:r>
              <a:rPr lang="en-US" sz="2800" dirty="0" smtClean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  <a:t>Via </a:t>
            </a:r>
            <a:r>
              <a:rPr lang="en-US" sz="2800" dirty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  <a:t>standard ad-hoc T-SQL </a:t>
            </a:r>
            <a:r>
              <a:rPr lang="en-US" sz="2800" dirty="0" err="1" smtClean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  <a:t>Abfragen</a:t>
            </a:r>
            <a:r>
              <a:rPr lang="en-US" sz="2800" dirty="0" smtClean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  <a:t/>
            </a:r>
            <a:br>
              <a:rPr lang="en-US" sz="2800" dirty="0" smtClean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</a:br>
            <a:r>
              <a:rPr lang="en-US" sz="2800" dirty="0" smtClean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  <a:t>(</a:t>
            </a:r>
            <a:r>
              <a:rPr lang="en-US" sz="2800" dirty="0" err="1" smtClean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  <a:t>genannt</a:t>
            </a:r>
            <a:r>
              <a:rPr lang="en-US" sz="2800" dirty="0" smtClean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  <a:t> </a:t>
            </a:r>
            <a:r>
              <a:rPr lang="en-US" sz="2800" dirty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  <a:t>“interop”) – </a:t>
            </a:r>
            <a:endParaRPr lang="en-US" sz="2800" dirty="0" smtClean="0">
              <a:solidFill>
                <a:schemeClr val="tx1"/>
              </a:solidFill>
              <a:latin typeface="Rockwell Condensed" pitchFamily="18" charset="0"/>
              <a:cs typeface="Arial" pitchFamily="34" charset="0"/>
            </a:endParaRPr>
          </a:p>
          <a:p>
            <a:pPr algn="ctr"/>
            <a:r>
              <a:rPr lang="en-US" sz="28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Condensed" pitchFamily="18" charset="0"/>
                <a:cs typeface="Arial" pitchFamily="34" charset="0"/>
              </a:rPr>
              <a:t>Bis</a:t>
            </a:r>
            <a:r>
              <a:rPr 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Condensed" pitchFamily="18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Condensed" pitchFamily="18" charset="0"/>
                <a:cs typeface="Arial" pitchFamily="34" charset="0"/>
              </a:rPr>
              <a:t>zu</a:t>
            </a:r>
            <a:r>
              <a:rPr 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Condensed" pitchFamily="18" charset="0"/>
                <a:cs typeface="Arial" pitchFamily="34" charset="0"/>
              </a:rPr>
              <a:t> 3X </a:t>
            </a:r>
            <a:r>
              <a:rPr lang="en-US" sz="28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Condensed" pitchFamily="18" charset="0"/>
                <a:cs typeface="Arial" pitchFamily="34" charset="0"/>
              </a:rPr>
              <a:t>perf</a:t>
            </a:r>
            <a:r>
              <a:rPr 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Condensed" pitchFamily="18" charset="0"/>
                <a:cs typeface="Arial" pitchFamily="34" charset="0"/>
              </a:rPr>
              <a:t>. </a:t>
            </a:r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Condensed" pitchFamily="18" charset="0"/>
                <a:cs typeface="Arial" pitchFamily="34" charset="0"/>
              </a:rPr>
              <a:t>boost</a:t>
            </a:r>
          </a:p>
          <a:p>
            <a:pPr marL="400050" lvl="1" indent="0" algn="ctr">
              <a:buNone/>
            </a:pPr>
            <a:endParaRPr lang="en-US" sz="2800" dirty="0">
              <a:solidFill>
                <a:schemeClr val="tx1"/>
              </a:solidFill>
              <a:latin typeface="Rockwell Condensed" pitchFamily="18" charset="0"/>
              <a:cs typeface="Arial" pitchFamily="34" charset="0"/>
            </a:endParaRPr>
          </a:p>
        </p:txBody>
      </p:sp>
      <p:sp>
        <p:nvSpPr>
          <p:cNvPr id="5" name="Rectangular Callout 4"/>
          <p:cNvSpPr/>
          <p:nvPr/>
        </p:nvSpPr>
        <p:spPr>
          <a:xfrm>
            <a:off x="6099498" y="1890586"/>
            <a:ext cx="4503420" cy="2486735"/>
          </a:xfrm>
          <a:prstGeom prst="wedgeRectCallout">
            <a:avLst>
              <a:gd name="adj1" fmla="val -42257"/>
              <a:gd name="adj2" fmla="val 78658"/>
            </a:avLst>
          </a:prstGeom>
          <a:ln w="127000">
            <a:solidFill>
              <a:srgbClr val="00B0F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 smtClean="0">
              <a:solidFill>
                <a:schemeClr val="tx1"/>
              </a:solidFill>
              <a:latin typeface="Rockwell Condensed" pitchFamily="18" charset="0"/>
              <a:cs typeface="Arial" pitchFamily="34" charset="0"/>
            </a:endParaRPr>
          </a:p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  <a:t>Nativ</a:t>
            </a:r>
            <a:r>
              <a:rPr lang="en-US" sz="2800" dirty="0" smtClean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  <a:t>kompilierte</a:t>
            </a:r>
            <a:r>
              <a:rPr lang="en-US" sz="2800" dirty="0" smtClean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  <a:t> 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  <a:t>T-SQL </a:t>
            </a:r>
            <a:r>
              <a:rPr lang="en-US" sz="2800" dirty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  <a:t>S</a:t>
            </a:r>
            <a:r>
              <a:rPr lang="en-US" sz="2800" dirty="0" smtClean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  <a:t>tored </a:t>
            </a:r>
            <a:r>
              <a:rPr lang="en-US" sz="2800" dirty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  <a:t>P</a:t>
            </a:r>
            <a:r>
              <a:rPr lang="en-US" sz="2800" dirty="0" smtClean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  <a:t>rocedures – </a:t>
            </a:r>
          </a:p>
          <a:p>
            <a:pPr algn="ctr"/>
            <a:r>
              <a:rPr 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Condensed" pitchFamily="18" charset="0"/>
                <a:cs typeface="Arial" pitchFamily="34" charset="0"/>
              </a:rPr>
              <a:t>5X </a:t>
            </a:r>
            <a:r>
              <a:rPr lang="en-US" sz="28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Condensed" pitchFamily="18" charset="0"/>
                <a:cs typeface="Arial" pitchFamily="34" charset="0"/>
              </a:rPr>
              <a:t>bis</a:t>
            </a:r>
            <a:r>
              <a:rPr 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Condensed" pitchFamily="18" charset="0"/>
                <a:cs typeface="Arial" pitchFamily="34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Condensed" pitchFamily="18" charset="0"/>
                <a:cs typeface="Arial" pitchFamily="34" charset="0"/>
              </a:rPr>
              <a:t>30X </a:t>
            </a:r>
            <a:r>
              <a:rPr lang="en-US" sz="2800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Condensed" pitchFamily="18" charset="0"/>
                <a:cs typeface="Arial" pitchFamily="34" charset="0"/>
              </a:rPr>
              <a:t>perf</a:t>
            </a:r>
            <a:r>
              <a:rPr lang="en-US" sz="28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Condensed" pitchFamily="18" charset="0"/>
                <a:cs typeface="Arial" pitchFamily="34" charset="0"/>
              </a:rPr>
              <a:t>. </a:t>
            </a:r>
            <a:r>
              <a:rPr 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Condensed" pitchFamily="18" charset="0"/>
                <a:cs typeface="Arial" pitchFamily="34" charset="0"/>
              </a:rPr>
              <a:t>boost</a:t>
            </a:r>
            <a:r>
              <a:rPr lang="en-US" sz="2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 Condensed" pitchFamily="18" charset="0"/>
                <a:cs typeface="Arial" pitchFamily="34" charset="0"/>
              </a:rPr>
              <a:t> </a:t>
            </a:r>
            <a:endParaRPr lang="en-US" sz="2800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Rockwell Condensed" pitchFamily="18" charset="0"/>
              <a:cs typeface="Arial" pitchFamily="34" charset="0"/>
            </a:endParaRPr>
          </a:p>
          <a:p>
            <a:pPr algn="ctr"/>
            <a:r>
              <a:rPr lang="en-US" sz="2800" dirty="0" smtClean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  <a:t>(</a:t>
            </a:r>
            <a:r>
              <a:rPr lang="en-US" sz="2800" u="sng" dirty="0" err="1" smtClean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  <a:t>Nachteil</a:t>
            </a:r>
            <a:r>
              <a:rPr lang="en-US" sz="2800" dirty="0" smtClean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  <a:t>:  </a:t>
            </a:r>
            <a:r>
              <a:rPr lang="en-US" sz="2800" dirty="0" err="1" smtClean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  <a:t>ein</a:t>
            </a:r>
            <a:r>
              <a:rPr lang="en-US" sz="2800" dirty="0" smtClean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  <a:t>paar</a:t>
            </a:r>
            <a:r>
              <a:rPr lang="en-US" sz="2800" dirty="0" smtClean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  <a:t> </a:t>
            </a:r>
          </a:p>
          <a:p>
            <a:pPr algn="ctr"/>
            <a:r>
              <a:rPr lang="en-US" sz="2800" dirty="0" err="1" smtClean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  <a:t>Einschränkungen</a:t>
            </a:r>
            <a:r>
              <a:rPr lang="en-US" sz="2800" dirty="0" smtClean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  <a:t> in </a:t>
            </a:r>
            <a:r>
              <a:rPr lang="en-US" sz="2800" dirty="0">
                <a:solidFill>
                  <a:schemeClr val="tx1"/>
                </a:solidFill>
                <a:latin typeface="Rockwell Condensed" pitchFamily="18" charset="0"/>
                <a:cs typeface="Arial" pitchFamily="34" charset="0"/>
              </a:rPr>
              <a:t>V1)</a:t>
            </a:r>
          </a:p>
          <a:p>
            <a:pPr algn="ctr"/>
            <a:endParaRPr lang="en-US" sz="2800" dirty="0">
              <a:solidFill>
                <a:schemeClr val="tx1"/>
              </a:solidFill>
              <a:latin typeface="Rockwell Condensed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47794" y="5654040"/>
            <a:ext cx="2310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Quelle: David </a:t>
            </a:r>
            <a:r>
              <a:rPr lang="de-DE" dirty="0" err="1" smtClean="0"/>
              <a:t>DeWitt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131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Wie funktioniert der </a:t>
            </a:r>
            <a:r>
              <a:rPr lang="de-DE" dirty="0" err="1" smtClean="0"/>
              <a:t>Clustered</a:t>
            </a:r>
            <a:r>
              <a:rPr lang="de-DE" dirty="0" smtClean="0"/>
              <a:t> </a:t>
            </a:r>
            <a:r>
              <a:rPr lang="de-DE" dirty="0" err="1" smtClean="0"/>
              <a:t>Columnstore</a:t>
            </a:r>
            <a:r>
              <a:rPr lang="de-DE" dirty="0" smtClean="0"/>
              <a:t>?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7699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Unsere 3 Geschäftsbereiche</a:t>
            </a:r>
          </a:p>
        </p:txBody>
      </p:sp>
      <p:sp>
        <p:nvSpPr>
          <p:cNvPr id="4" name="Rechteck 28"/>
          <p:cNvSpPr/>
          <p:nvPr/>
        </p:nvSpPr>
        <p:spPr>
          <a:xfrm>
            <a:off x="4987360" y="1521496"/>
            <a:ext cx="2376264" cy="64807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smtClean="0"/>
              <a:t>Reporting &amp;</a:t>
            </a:r>
            <a:br>
              <a:rPr lang="de-DE" sz="1400" b="1" dirty="0" smtClean="0"/>
            </a:br>
            <a:r>
              <a:rPr lang="de-DE" sz="1400" b="1" dirty="0" smtClean="0"/>
              <a:t>Information Design</a:t>
            </a:r>
          </a:p>
        </p:txBody>
      </p:sp>
      <p:sp>
        <p:nvSpPr>
          <p:cNvPr id="5" name="Rechteck 29"/>
          <p:cNvSpPr/>
          <p:nvPr/>
        </p:nvSpPr>
        <p:spPr>
          <a:xfrm>
            <a:off x="7775997" y="1521496"/>
            <a:ext cx="2376264" cy="64807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smtClean="0"/>
              <a:t>Corporate Performance Management</a:t>
            </a:r>
          </a:p>
        </p:txBody>
      </p:sp>
      <p:sp>
        <p:nvSpPr>
          <p:cNvPr id="6" name="Rechteck 1"/>
          <p:cNvSpPr/>
          <p:nvPr/>
        </p:nvSpPr>
        <p:spPr>
          <a:xfrm>
            <a:off x="2198723" y="1521496"/>
            <a:ext cx="2376264" cy="64807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dirty="0" smtClean="0"/>
              <a:t>Data Warehousing &amp;</a:t>
            </a:r>
            <a:br>
              <a:rPr lang="de-DE" sz="1400" b="1" dirty="0" smtClean="0"/>
            </a:br>
            <a:r>
              <a:rPr lang="de-DE" sz="1400" b="1" dirty="0" smtClean="0"/>
              <a:t>Data Analytics</a:t>
            </a:r>
          </a:p>
        </p:txBody>
      </p:sp>
      <p:grpSp>
        <p:nvGrpSpPr>
          <p:cNvPr id="7" name="Gruppieren 27"/>
          <p:cNvGrpSpPr/>
          <p:nvPr/>
        </p:nvGrpSpPr>
        <p:grpSpPr>
          <a:xfrm>
            <a:off x="1710505" y="2218447"/>
            <a:ext cx="2864482" cy="3862524"/>
            <a:chOff x="306708" y="2154053"/>
            <a:chExt cx="2864482" cy="3862524"/>
          </a:xfrm>
          <a:solidFill>
            <a:schemeClr val="accent3"/>
          </a:solidFill>
        </p:grpSpPr>
        <p:sp>
          <p:nvSpPr>
            <p:cNvPr id="8" name="Rechteck 30"/>
            <p:cNvSpPr/>
            <p:nvPr/>
          </p:nvSpPr>
          <p:spPr>
            <a:xfrm>
              <a:off x="794926" y="2154053"/>
              <a:ext cx="2376264" cy="15442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err="1"/>
                <a:t>Self</a:t>
              </a:r>
              <a:r>
                <a:rPr lang="de-DE" sz="1400" dirty="0"/>
                <a:t>-Service </a:t>
              </a:r>
              <a:r>
                <a:rPr lang="de-DE" sz="1400" dirty="0" smtClean="0"/>
                <a:t>Analytics</a:t>
              </a:r>
              <a:endParaRPr lang="de-DE" sz="14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smtClean="0"/>
                <a:t>Big Data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err="1" smtClean="0"/>
                <a:t>Predictive</a:t>
              </a:r>
              <a:r>
                <a:rPr lang="de-DE" sz="1400" dirty="0" smtClean="0"/>
                <a:t> Analytics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smtClean="0"/>
                <a:t>OLAP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smtClean="0"/>
                <a:t>Data Warehousing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smtClean="0"/>
                <a:t>EIM/MDM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 smtClean="0"/>
            </a:p>
          </p:txBody>
        </p:sp>
        <p:sp>
          <p:nvSpPr>
            <p:cNvPr id="9" name="Rechteck 32"/>
            <p:cNvSpPr/>
            <p:nvPr/>
          </p:nvSpPr>
          <p:spPr>
            <a:xfrm>
              <a:off x="794926" y="3753758"/>
              <a:ext cx="2376264" cy="15442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smtClean="0"/>
                <a:t>SQL Server / PDW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/>
                <a:t>SharePoint / Office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err="1" smtClean="0"/>
                <a:t>Hadoop</a:t>
              </a:r>
              <a:r>
                <a:rPr lang="de-DE" sz="1400" dirty="0" smtClean="0"/>
                <a:t> / </a:t>
              </a:r>
              <a:r>
                <a:rPr lang="de-DE" sz="1400" dirty="0" err="1" smtClean="0"/>
                <a:t>HDInsight</a:t>
              </a:r>
              <a:endParaRPr lang="de-DE" sz="1400" dirty="0" smtClean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err="1" smtClean="0"/>
                <a:t>cMORE</a:t>
              </a:r>
              <a:r>
                <a:rPr lang="de-DE" sz="1400" dirty="0" smtClean="0"/>
                <a:t> </a:t>
              </a:r>
              <a:r>
                <a:rPr lang="de-DE" sz="1400" dirty="0" err="1" smtClean="0"/>
                <a:t>Modelling</a:t>
              </a:r>
              <a:endParaRPr lang="de-DE" sz="1400" dirty="0" smtClean="0"/>
            </a:p>
          </p:txBody>
        </p:sp>
        <p:sp>
          <p:nvSpPr>
            <p:cNvPr id="10" name="Textfeld 3"/>
            <p:cNvSpPr txBox="1"/>
            <p:nvPr/>
          </p:nvSpPr>
          <p:spPr>
            <a:xfrm rot="16200000">
              <a:off x="-233151" y="2794341"/>
              <a:ext cx="13874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 smtClean="0">
                  <a:solidFill>
                    <a:srgbClr val="C00000"/>
                  </a:solidFill>
                </a:rPr>
                <a:t>Schwerpunkte</a:t>
              </a:r>
            </a:p>
          </p:txBody>
        </p:sp>
        <p:sp>
          <p:nvSpPr>
            <p:cNvPr id="11" name="Textfeld 45"/>
            <p:cNvSpPr txBox="1"/>
            <p:nvPr/>
          </p:nvSpPr>
          <p:spPr>
            <a:xfrm rot="16200000">
              <a:off x="-195929" y="4363078"/>
              <a:ext cx="1313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b="1" dirty="0" smtClean="0">
                  <a:solidFill>
                    <a:srgbClr val="C00000"/>
                  </a:solidFill>
                </a:rPr>
                <a:t>Technologien</a:t>
              </a:r>
            </a:p>
          </p:txBody>
        </p:sp>
        <p:pic>
          <p:nvPicPr>
            <p:cNvPr id="12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5743" y="5377219"/>
              <a:ext cx="1739429" cy="639358"/>
            </a:xfrm>
            <a:prstGeom prst="rect">
              <a:avLst/>
            </a:prstGeom>
            <a:grpFill/>
          </p:spPr>
        </p:pic>
        <p:pic>
          <p:nvPicPr>
            <p:cNvPr id="14" name="Grafik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0041" y="4916095"/>
              <a:ext cx="313105" cy="313105"/>
            </a:xfrm>
            <a:prstGeom prst="rect">
              <a:avLst/>
            </a:prstGeom>
            <a:grpFill/>
          </p:spPr>
        </p:pic>
        <p:pic>
          <p:nvPicPr>
            <p:cNvPr id="15" name="Grafik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3382" y="4916094"/>
              <a:ext cx="313105" cy="313105"/>
            </a:xfrm>
            <a:prstGeom prst="rect">
              <a:avLst/>
            </a:prstGeom>
            <a:grpFill/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8775"/>
            <a:stretch/>
          </p:blipFill>
          <p:spPr>
            <a:xfrm>
              <a:off x="867087" y="4916093"/>
              <a:ext cx="309651" cy="311261"/>
            </a:xfrm>
            <a:prstGeom prst="rect">
              <a:avLst/>
            </a:prstGeom>
            <a:grpFill/>
          </p:spPr>
        </p:pic>
      </p:grpSp>
      <p:grpSp>
        <p:nvGrpSpPr>
          <p:cNvPr id="17" name="Gruppieren 67"/>
          <p:cNvGrpSpPr/>
          <p:nvPr/>
        </p:nvGrpSpPr>
        <p:grpSpPr>
          <a:xfrm>
            <a:off x="4987360" y="2218447"/>
            <a:ext cx="2376264" cy="3834342"/>
            <a:chOff x="3583563" y="2154053"/>
            <a:chExt cx="2376264" cy="3834342"/>
          </a:xfrm>
        </p:grpSpPr>
        <p:sp>
          <p:nvSpPr>
            <p:cNvPr id="18" name="Rechteck 33"/>
            <p:cNvSpPr/>
            <p:nvPr/>
          </p:nvSpPr>
          <p:spPr>
            <a:xfrm>
              <a:off x="3583563" y="2154053"/>
              <a:ext cx="2376264" cy="15442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err="1" smtClean="0"/>
                <a:t>Self</a:t>
              </a:r>
              <a:r>
                <a:rPr lang="de-DE" sz="1400" dirty="0" smtClean="0"/>
                <a:t>-Service Reporting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smtClean="0"/>
                <a:t>Reporting Design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smtClean="0"/>
                <a:t>Zentrale Notation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smtClean="0"/>
                <a:t>Prof. </a:t>
              </a:r>
              <a:r>
                <a:rPr lang="de-DE" sz="1400" dirty="0" err="1" smtClean="0"/>
                <a:t>Hichert</a:t>
              </a:r>
              <a:endParaRPr lang="de-DE" sz="1400" dirty="0" smtClean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smtClean="0"/>
                <a:t>Mobile BI</a:t>
              </a:r>
              <a:endParaRPr lang="de-DE" sz="14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smtClean="0"/>
                <a:t>Eye-Tracking</a:t>
              </a:r>
              <a:endParaRPr lang="de-DE" sz="1400" dirty="0"/>
            </a:p>
          </p:txBody>
        </p:sp>
        <p:sp>
          <p:nvSpPr>
            <p:cNvPr id="19" name="Rechteck 34"/>
            <p:cNvSpPr/>
            <p:nvPr/>
          </p:nvSpPr>
          <p:spPr>
            <a:xfrm>
              <a:off x="3583563" y="3753758"/>
              <a:ext cx="2376264" cy="15442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err="1"/>
                <a:t>cMORE</a:t>
              </a:r>
              <a:r>
                <a:rPr lang="de-DE" sz="1400" dirty="0"/>
                <a:t> Reporting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smtClean="0"/>
                <a:t>SharePoint / Office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err="1" smtClean="0"/>
                <a:t>XLCubed</a:t>
              </a:r>
              <a:endParaRPr lang="de-DE" sz="14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smtClean="0"/>
                <a:t>SQL Server</a:t>
              </a:r>
              <a:endParaRPr lang="de-DE" sz="1400" dirty="0"/>
            </a:p>
          </p:txBody>
        </p:sp>
        <p:pic>
          <p:nvPicPr>
            <p:cNvPr id="20" name="Grafik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4543" b="30913"/>
            <a:stretch/>
          </p:blipFill>
          <p:spPr>
            <a:xfrm>
              <a:off x="3832549" y="5508434"/>
              <a:ext cx="1863094" cy="479961"/>
            </a:xfrm>
            <a:prstGeom prst="rect">
              <a:avLst/>
            </a:prstGeom>
          </p:spPr>
        </p:pic>
        <p:pic>
          <p:nvPicPr>
            <p:cNvPr id="22" name="Grafik 1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3200" y="4916094"/>
              <a:ext cx="313105" cy="313105"/>
            </a:xfrm>
            <a:prstGeom prst="rect">
              <a:avLst/>
            </a:prstGeom>
          </p:spPr>
        </p:pic>
        <p:pic>
          <p:nvPicPr>
            <p:cNvPr id="23" name="Grafik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9271" y="4925407"/>
              <a:ext cx="303791" cy="303791"/>
            </a:xfrm>
            <a:prstGeom prst="rect">
              <a:avLst/>
            </a:prstGeom>
          </p:spPr>
        </p:pic>
        <p:pic>
          <p:nvPicPr>
            <p:cNvPr id="24" name="Grafik 1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3831" y="4916093"/>
              <a:ext cx="313105" cy="313105"/>
            </a:xfrm>
            <a:prstGeom prst="rect">
              <a:avLst/>
            </a:prstGeom>
          </p:spPr>
        </p:pic>
        <p:pic>
          <p:nvPicPr>
            <p:cNvPr id="25" name="Grafik 2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0588" y="4925407"/>
              <a:ext cx="303792" cy="303792"/>
            </a:xfrm>
            <a:prstGeom prst="rect">
              <a:avLst/>
            </a:prstGeom>
          </p:spPr>
        </p:pic>
        <p:pic>
          <p:nvPicPr>
            <p:cNvPr id="26" name="Picture 15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8775"/>
            <a:stretch/>
          </p:blipFill>
          <p:spPr>
            <a:xfrm>
              <a:off x="3668554" y="4906152"/>
              <a:ext cx="309651" cy="311261"/>
            </a:xfrm>
            <a:prstGeom prst="rect">
              <a:avLst/>
            </a:prstGeom>
          </p:spPr>
        </p:pic>
      </p:grpSp>
      <p:grpSp>
        <p:nvGrpSpPr>
          <p:cNvPr id="27" name="Gruppieren 68"/>
          <p:cNvGrpSpPr/>
          <p:nvPr/>
        </p:nvGrpSpPr>
        <p:grpSpPr>
          <a:xfrm>
            <a:off x="7775997" y="2225005"/>
            <a:ext cx="2376264" cy="3906836"/>
            <a:chOff x="6372200" y="2160611"/>
            <a:chExt cx="2376264" cy="3906836"/>
          </a:xfrm>
        </p:grpSpPr>
        <p:sp>
          <p:nvSpPr>
            <p:cNvPr id="28" name="Rechteck 35"/>
            <p:cNvSpPr/>
            <p:nvPr/>
          </p:nvSpPr>
          <p:spPr>
            <a:xfrm>
              <a:off x="6372200" y="2160611"/>
              <a:ext cx="2376264" cy="15442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smtClean="0"/>
                <a:t>Planung, Budgetierung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err="1" smtClean="0"/>
                <a:t>Forecasting</a:t>
              </a:r>
              <a:endParaRPr lang="de-DE" sz="1400" dirty="0" smtClean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smtClean="0"/>
                <a:t>Konsolidierung</a:t>
              </a:r>
              <a:endParaRPr lang="de-DE" sz="1400" dirty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smtClean="0"/>
                <a:t>Cash Flow </a:t>
              </a:r>
              <a:r>
                <a:rPr lang="de-DE" sz="1400" dirty="0" err="1" smtClean="0"/>
                <a:t>Mgmt</a:t>
              </a:r>
              <a:endParaRPr lang="de-DE" sz="1400" dirty="0" smtClean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smtClean="0"/>
                <a:t>Risikomanagement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smtClean="0"/>
                <a:t>Basel III, </a:t>
              </a:r>
              <a:r>
                <a:rPr lang="de-DE" sz="1400" dirty="0" err="1" smtClean="0"/>
                <a:t>Solvency</a:t>
              </a:r>
              <a:r>
                <a:rPr lang="de-DE" sz="1400" dirty="0" smtClean="0"/>
                <a:t> II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endParaRPr lang="de-DE" sz="1400" dirty="0"/>
            </a:p>
          </p:txBody>
        </p:sp>
        <p:sp>
          <p:nvSpPr>
            <p:cNvPr id="29" name="Rechteck 37"/>
            <p:cNvSpPr/>
            <p:nvPr/>
          </p:nvSpPr>
          <p:spPr>
            <a:xfrm>
              <a:off x="6372200" y="3760316"/>
              <a:ext cx="2376264" cy="15442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err="1" smtClean="0"/>
                <a:t>Tagetik</a:t>
              </a:r>
              <a:endParaRPr lang="de-DE" sz="1400" dirty="0" smtClean="0"/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/>
                <a:t>SharePoint / Office</a:t>
              </a:r>
            </a:p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de-DE" sz="1400" dirty="0" smtClean="0"/>
                <a:t>SQL Server</a:t>
              </a:r>
            </a:p>
          </p:txBody>
        </p:sp>
        <p:pic>
          <p:nvPicPr>
            <p:cNvPr id="30" name="Picture 4" descr="C:\Users\ygrepper\Documents\2011\Customers\Rieter\logos\henkel_logo.jp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8264" y="5393614"/>
              <a:ext cx="1208935" cy="6738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Grafik 2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2907" y="4925406"/>
              <a:ext cx="1028583" cy="303791"/>
            </a:xfrm>
            <a:prstGeom prst="rect">
              <a:avLst/>
            </a:prstGeom>
          </p:spPr>
        </p:pic>
        <p:pic>
          <p:nvPicPr>
            <p:cNvPr id="33" name="Picture 15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78775"/>
            <a:stretch/>
          </p:blipFill>
          <p:spPr>
            <a:xfrm>
              <a:off x="6444208" y="4917038"/>
              <a:ext cx="309651" cy="311261"/>
            </a:xfrm>
            <a:prstGeom prst="rect">
              <a:avLst/>
            </a:prstGeom>
          </p:spPr>
        </p:pic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9176" y="27894"/>
            <a:ext cx="1589248" cy="674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71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Zeilen werden zu Spalten</a:t>
            </a:r>
            <a:endParaRPr lang="de-D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603420"/>
              </p:ext>
            </p:extLst>
          </p:nvPr>
        </p:nvGraphicFramePr>
        <p:xfrm>
          <a:off x="1341120" y="2334504"/>
          <a:ext cx="4267200" cy="301473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90600"/>
                <a:gridCol w="1127760"/>
                <a:gridCol w="1264920"/>
                <a:gridCol w="883920"/>
              </a:tblGrid>
              <a:tr h="37684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Product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Customer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Date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Sale</a:t>
                      </a:r>
                      <a:endParaRPr lang="en-US" sz="1600" dirty="0"/>
                    </a:p>
                  </a:txBody>
                  <a:tcPr/>
                </a:tc>
              </a:tr>
              <a:tr h="37684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Thomas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2011-11-25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r>
                        <a:rPr lang="en-US" sz="1600" baseline="0" dirty="0" smtClean="0"/>
                        <a:t> GBP</a:t>
                      </a:r>
                      <a:endParaRPr lang="en-US" sz="1600" dirty="0"/>
                    </a:p>
                  </a:txBody>
                  <a:tcPr/>
                </a:tc>
              </a:tr>
              <a:tr h="37684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Beer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Thomas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2011-11-25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 GBP</a:t>
                      </a:r>
                      <a:endParaRPr lang="en-US" sz="1600" dirty="0"/>
                    </a:p>
                  </a:txBody>
                  <a:tcPr/>
                </a:tc>
              </a:tr>
              <a:tr h="37684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Vodka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Thomas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2011-11-25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GBP</a:t>
                      </a:r>
                      <a:endParaRPr lang="en-US" sz="1600" dirty="0"/>
                    </a:p>
                  </a:txBody>
                  <a:tcPr/>
                </a:tc>
              </a:tr>
              <a:tr h="37684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Whiskey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Marcel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2011-11-25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 GBP</a:t>
                      </a:r>
                      <a:endParaRPr lang="en-US" sz="1600" dirty="0"/>
                    </a:p>
                  </a:txBody>
                  <a:tcPr/>
                </a:tc>
              </a:tr>
              <a:tr h="37684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Whiskey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Marcel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2011-11-25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 GBP</a:t>
                      </a:r>
                      <a:endParaRPr lang="en-US" sz="1600" dirty="0"/>
                    </a:p>
                  </a:txBody>
                  <a:tcPr/>
                </a:tc>
              </a:tr>
              <a:tr h="37684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Vodka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Alexei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2011-11-25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aseline="0" dirty="0" smtClean="0"/>
                        <a:t>10 GBP</a:t>
                      </a:r>
                      <a:endParaRPr lang="en-US" sz="1600" dirty="0"/>
                    </a:p>
                  </a:txBody>
                  <a:tcPr/>
                </a:tc>
              </a:tr>
              <a:tr h="376842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Vodka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Alexei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2011-11-25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GBP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1341120" y="2081841"/>
            <a:ext cx="4267200" cy="25266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 smtClean="0">
                <a:solidFill>
                  <a:schemeClr val="bg1"/>
                </a:solidFill>
                <a:latin typeface="Arial" charset="0"/>
              </a:rPr>
              <a:t>Sales</a:t>
            </a:r>
            <a:endParaRPr lang="de-DE" sz="16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41120" y="2334504"/>
            <a:ext cx="4267200" cy="301473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709491"/>
              </p:ext>
            </p:extLst>
          </p:nvPr>
        </p:nvGraphicFramePr>
        <p:xfrm>
          <a:off x="6428508" y="2312697"/>
          <a:ext cx="1648692" cy="30213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75212"/>
                <a:gridCol w="1173480"/>
              </a:tblGrid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ID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Value</a:t>
                      </a:r>
                      <a:endParaRPr lang="en-US" sz="18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Beer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Beer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Vodka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Whiskey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Whiskey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Vodka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Vodka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6460727"/>
              </p:ext>
            </p:extLst>
          </p:nvPr>
        </p:nvGraphicFramePr>
        <p:xfrm>
          <a:off x="8458198" y="2338854"/>
          <a:ext cx="1682131" cy="30130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0508"/>
                <a:gridCol w="1281623"/>
              </a:tblGrid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Customer</a:t>
                      </a:r>
                      <a:endParaRPr lang="en-US" sz="18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Thomas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Thomas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Thomas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Marcel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Marcel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Alexei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Alexei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 bwMode="auto">
          <a:xfrm>
            <a:off x="6428511" y="2066601"/>
            <a:ext cx="1648691" cy="25266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 smtClean="0">
                <a:solidFill>
                  <a:schemeClr val="bg1"/>
                </a:solidFill>
                <a:latin typeface="Arial" charset="0"/>
              </a:rPr>
              <a:t>Product</a:t>
            </a:r>
            <a:endParaRPr lang="de-DE" sz="16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458198" y="2074606"/>
            <a:ext cx="1648692" cy="2625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smtClean="0">
                <a:solidFill>
                  <a:schemeClr val="bg1"/>
                </a:solidFill>
                <a:latin typeface="Arial" charset="0"/>
              </a:rPr>
              <a:t>Customer</a:t>
            </a:r>
            <a:endParaRPr lang="de-DE" sz="1600" b="1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28510" y="2319264"/>
            <a:ext cx="1648691" cy="301473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2" name="Rectangle 11"/>
          <p:cNvSpPr/>
          <p:nvPr/>
        </p:nvSpPr>
        <p:spPr>
          <a:xfrm>
            <a:off x="8458201" y="2337122"/>
            <a:ext cx="1648691" cy="301473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1248085" y="1840619"/>
            <a:ext cx="1295400" cy="3657600"/>
          </a:xfrm>
          <a:prstGeom prst="roundRect">
            <a:avLst/>
          </a:prstGeom>
          <a:noFill/>
          <a:ln w="444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4" name="Rounded Rectangle 13"/>
          <p:cNvSpPr/>
          <p:nvPr/>
        </p:nvSpPr>
        <p:spPr>
          <a:xfrm>
            <a:off x="2298050" y="1840619"/>
            <a:ext cx="1295400" cy="3657600"/>
          </a:xfrm>
          <a:prstGeom prst="roundRect">
            <a:avLst/>
          </a:prstGeom>
          <a:noFill/>
          <a:ln w="444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4584050" y="3303659"/>
            <a:ext cx="4736089" cy="132343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4000" b="1" dirty="0" smtClean="0">
                <a:solidFill>
                  <a:srgbClr val="92D050"/>
                </a:solidFill>
              </a:rPr>
              <a:t>Und so weiter… bis…</a:t>
            </a:r>
            <a:endParaRPr lang="de-DE" sz="40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205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3" grpId="1" animBg="1"/>
      <p:bldP spid="14" grpId="0" animBg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Und wir bekommen…</a:t>
            </a:r>
            <a:endParaRPr lang="de-DE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388752"/>
              </p:ext>
            </p:extLst>
          </p:nvPr>
        </p:nvGraphicFramePr>
        <p:xfrm>
          <a:off x="1932710" y="2426097"/>
          <a:ext cx="1648692" cy="30213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5690"/>
                <a:gridCol w="1143002"/>
              </a:tblGrid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Value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Beer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Beer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Vodka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Whiskey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Whiskey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Vodka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Vodka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89975"/>
              </p:ext>
            </p:extLst>
          </p:nvPr>
        </p:nvGraphicFramePr>
        <p:xfrm>
          <a:off x="3810001" y="2439321"/>
          <a:ext cx="1627910" cy="30130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41959"/>
                <a:gridCol w="1185951"/>
              </a:tblGrid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Customer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Thomas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Thomas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Thomas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Marcel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Marcel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Alexei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Alexei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 bwMode="auto">
          <a:xfrm>
            <a:off x="1932713" y="2180001"/>
            <a:ext cx="1648691" cy="25266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 smtClean="0">
                <a:solidFill>
                  <a:schemeClr val="bg1"/>
                </a:solidFill>
              </a:rPr>
              <a:t>Product</a:t>
            </a: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810000" y="2175073"/>
            <a:ext cx="1648692" cy="2625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smtClean="0">
                <a:solidFill>
                  <a:schemeClr val="bg1"/>
                </a:solidFill>
              </a:rPr>
              <a:t>Customer</a:t>
            </a: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932712" y="2432664"/>
            <a:ext cx="1648691" cy="301473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2" name="Rectangle 11"/>
          <p:cNvSpPr/>
          <p:nvPr/>
        </p:nvSpPr>
        <p:spPr>
          <a:xfrm>
            <a:off x="3810003" y="2437589"/>
            <a:ext cx="1648691" cy="301473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963927"/>
              </p:ext>
            </p:extLst>
          </p:nvPr>
        </p:nvGraphicFramePr>
        <p:xfrm>
          <a:off x="5867400" y="2434396"/>
          <a:ext cx="1783079" cy="30130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50700"/>
                <a:gridCol w="1332379"/>
              </a:tblGrid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Date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2011-11-25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2011-11-25</a:t>
                      </a:r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2011-11-25</a:t>
                      </a:r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2011-11-25</a:t>
                      </a:r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2011-11-25</a:t>
                      </a:r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2011-11-25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/>
                        <a:t>2011-11-25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 bwMode="auto">
          <a:xfrm>
            <a:off x="5867400" y="2170148"/>
            <a:ext cx="1764000" cy="2625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smtClean="0">
                <a:solidFill>
                  <a:schemeClr val="bg1"/>
                </a:solidFill>
              </a:rPr>
              <a:t>Date</a:t>
            </a: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867402" y="2432664"/>
            <a:ext cx="1764000" cy="301473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4874481"/>
              </p:ext>
            </p:extLst>
          </p:nvPr>
        </p:nvGraphicFramePr>
        <p:xfrm>
          <a:off x="7848601" y="2423618"/>
          <a:ext cx="1627910" cy="301300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48639"/>
                <a:gridCol w="1079271"/>
              </a:tblGrid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Sale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r>
                        <a:rPr lang="en-US" sz="1600" baseline="0" dirty="0" smtClean="0"/>
                        <a:t> GBP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 GBP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GBP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 GBP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 GBP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GBP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GBP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 bwMode="auto">
          <a:xfrm>
            <a:off x="7848600" y="2159370"/>
            <a:ext cx="1648692" cy="26251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e-DE" sz="1600" b="1" dirty="0" err="1" smtClean="0">
                <a:solidFill>
                  <a:schemeClr val="bg1"/>
                </a:solidFill>
              </a:rPr>
              <a:t>Sale</a:t>
            </a: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848603" y="2421886"/>
            <a:ext cx="1648691" cy="301473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73387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Und was jetzt?</a:t>
            </a:r>
            <a:endParaRPr lang="de-D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2967512"/>
              </p:ext>
            </p:extLst>
          </p:nvPr>
        </p:nvGraphicFramePr>
        <p:xfrm>
          <a:off x="2666999" y="2426096"/>
          <a:ext cx="1648692" cy="30213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26721"/>
                <a:gridCol w="1221971"/>
              </a:tblGrid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Value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Beer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Beer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Vodka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Whiskey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Whiskey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Vodka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Vodka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2667000" y="2180000"/>
            <a:ext cx="1648691" cy="252665"/>
          </a:xfrm>
          <a:prstGeom prst="rect">
            <a:avLst/>
          </a:prstGeom>
          <a:solidFill>
            <a:srgbClr val="46630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a-DK" sz="1600" b="1" dirty="0">
                <a:solidFill>
                  <a:schemeClr val="bg1"/>
                </a:solidFill>
                <a:latin typeface="+mj-lt"/>
              </a:rPr>
              <a:t>Product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67001" y="2432663"/>
            <a:ext cx="1648691" cy="301473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4572000" y="3254231"/>
            <a:ext cx="1676400" cy="13716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 length</a:t>
            </a:r>
          </a:p>
          <a:p>
            <a:pPr algn="ctr"/>
            <a:r>
              <a:rPr lang="en-US" dirty="0"/>
              <a:t>Encode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6629402" y="2585065"/>
            <a:ext cx="1648691" cy="252665"/>
          </a:xfrm>
          <a:prstGeom prst="rect">
            <a:avLst/>
          </a:prstGeom>
          <a:solidFill>
            <a:srgbClr val="46630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a-DK" sz="1600" b="1" dirty="0">
                <a:solidFill>
                  <a:schemeClr val="bg1"/>
                </a:solidFill>
              </a:rPr>
              <a:t>Product’</a:t>
            </a:r>
            <a:endParaRPr lang="en-US" sz="1600" b="1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0659319"/>
              </p:ext>
            </p:extLst>
          </p:nvPr>
        </p:nvGraphicFramePr>
        <p:xfrm>
          <a:off x="6636326" y="2837730"/>
          <a:ext cx="1648692" cy="188831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02674"/>
                <a:gridCol w="1046018"/>
              </a:tblGrid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Value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1-2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Beer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Vodka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4-5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Whiskey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6-7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Vodka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6636328" y="2844296"/>
            <a:ext cx="1648691" cy="188010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61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Daten komprimieren</a:t>
            </a:r>
            <a:endParaRPr lang="de-DE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860928"/>
              </p:ext>
            </p:extLst>
          </p:nvPr>
        </p:nvGraphicFramePr>
        <p:xfrm>
          <a:off x="1932710" y="2426098"/>
          <a:ext cx="1648692" cy="188831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5690"/>
                <a:gridCol w="1143002"/>
              </a:tblGrid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Value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1-2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Beer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Vodka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4-5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Whiskey</a:t>
                      </a:r>
                      <a:endParaRPr lang="en-US" sz="1600" dirty="0"/>
                    </a:p>
                  </a:txBody>
                  <a:tcPr/>
                </a:tc>
              </a:tr>
              <a:tr h="377663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6-7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Vodka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792571"/>
              </p:ext>
            </p:extLst>
          </p:nvPr>
        </p:nvGraphicFramePr>
        <p:xfrm>
          <a:off x="3810001" y="2439321"/>
          <a:ext cx="1795124" cy="1506504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88188"/>
                <a:gridCol w="1206936"/>
              </a:tblGrid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Customer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1-3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Thomas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4-5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Christian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6-7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Alexei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1932713" y="2180001"/>
            <a:ext cx="1648691" cy="252665"/>
          </a:xfrm>
          <a:prstGeom prst="rect">
            <a:avLst/>
          </a:prstGeom>
          <a:solidFill>
            <a:srgbClr val="46630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a-DK" sz="1600" b="1" dirty="0">
                <a:solidFill>
                  <a:schemeClr val="bg1"/>
                </a:solidFill>
                <a:latin typeface="+mj-lt"/>
              </a:rPr>
              <a:t>Product’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810001" y="2176649"/>
            <a:ext cx="1782795" cy="260940"/>
          </a:xfrm>
          <a:prstGeom prst="rect">
            <a:avLst/>
          </a:prstGeom>
          <a:solidFill>
            <a:srgbClr val="46630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a-DK" sz="1600" b="1" dirty="0">
                <a:solidFill>
                  <a:schemeClr val="bg1"/>
                </a:solidFill>
                <a:latin typeface="+mj-lt"/>
              </a:rPr>
              <a:t>Customer’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932712" y="2432664"/>
            <a:ext cx="1648691" cy="191073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810001" y="2437591"/>
            <a:ext cx="1782794" cy="1514701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45202"/>
              </p:ext>
            </p:extLst>
          </p:nvPr>
        </p:nvGraphicFramePr>
        <p:xfrm>
          <a:off x="5867401" y="2434396"/>
          <a:ext cx="1782976" cy="75325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00749"/>
                <a:gridCol w="1282227"/>
              </a:tblGrid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Date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1-7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2011-11-25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 bwMode="auto">
          <a:xfrm>
            <a:off x="5867401" y="2186122"/>
            <a:ext cx="1771219" cy="246542"/>
          </a:xfrm>
          <a:prstGeom prst="rect">
            <a:avLst/>
          </a:prstGeom>
          <a:solidFill>
            <a:srgbClr val="46630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a-DK" sz="1600" b="1" dirty="0">
                <a:solidFill>
                  <a:schemeClr val="bg1"/>
                </a:solidFill>
                <a:latin typeface="+mj-lt"/>
              </a:rPr>
              <a:t>Date’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67402" y="2432665"/>
            <a:ext cx="1759458" cy="764812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424833"/>
              </p:ext>
            </p:extLst>
          </p:nvPr>
        </p:nvGraphicFramePr>
        <p:xfrm>
          <a:off x="7848601" y="2423618"/>
          <a:ext cx="1627910" cy="188313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533399"/>
                <a:gridCol w="1094511"/>
              </a:tblGrid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ID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Sale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1-2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2</a:t>
                      </a:r>
                      <a:r>
                        <a:rPr lang="en-US" sz="1600" baseline="0" dirty="0" smtClean="0"/>
                        <a:t> GBP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3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GBP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4-5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5 GBP</a:t>
                      </a:r>
                      <a:endParaRPr lang="en-US" sz="1600" dirty="0"/>
                    </a:p>
                  </a:txBody>
                  <a:tcPr/>
                </a:tc>
              </a:tr>
              <a:tr h="376626"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6-7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10 GBP</a:t>
                      </a:r>
                      <a:endParaRPr lang="en-US" sz="16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Rectangle 13"/>
          <p:cNvSpPr/>
          <p:nvPr/>
        </p:nvSpPr>
        <p:spPr bwMode="auto">
          <a:xfrm>
            <a:off x="7848600" y="2159370"/>
            <a:ext cx="1648692" cy="262516"/>
          </a:xfrm>
          <a:prstGeom prst="rect">
            <a:avLst/>
          </a:prstGeom>
          <a:solidFill>
            <a:srgbClr val="466300"/>
          </a:solidFill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non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da-DK" sz="1600" b="1" dirty="0">
                <a:solidFill>
                  <a:schemeClr val="bg1"/>
                </a:solidFill>
                <a:latin typeface="+mj-lt"/>
              </a:rPr>
              <a:t>Sale’</a:t>
            </a:r>
            <a:endParaRPr lang="en-US" sz="1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48603" y="2421886"/>
            <a:ext cx="1648691" cy="1845314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783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Anlegen eines </a:t>
            </a:r>
            <a:r>
              <a:rPr lang="de-DE" dirty="0" err="1" smtClean="0"/>
              <a:t>Columnstores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94954" y="2099945"/>
            <a:ext cx="4958846" cy="1130935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Erst </a:t>
            </a:r>
            <a:r>
              <a:rPr lang="de-DE" dirty="0" err="1"/>
              <a:t>R</a:t>
            </a:r>
            <a:r>
              <a:rPr lang="de-DE" dirty="0" err="1" smtClean="0"/>
              <a:t>owstore</a:t>
            </a:r>
            <a:r>
              <a:rPr lang="de-DE" dirty="0" smtClean="0"/>
              <a:t> Tabelle anlegen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47216"/>
            <a:ext cx="5556755" cy="22107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8" y="4192905"/>
            <a:ext cx="7094393" cy="1034098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932591" y="4221162"/>
            <a:ext cx="4958846" cy="11309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dirty="0" smtClean="0"/>
              <a:t>Tabelle in </a:t>
            </a:r>
            <a:r>
              <a:rPr lang="de-DE" dirty="0" err="1"/>
              <a:t>C</a:t>
            </a:r>
            <a:r>
              <a:rPr lang="de-DE" dirty="0" err="1" smtClean="0"/>
              <a:t>olumnstore</a:t>
            </a:r>
            <a:endParaRPr lang="de-DE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 smtClean="0"/>
              <a:t>konvertieren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486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5400" dirty="0" smtClean="0"/>
              <a:t>Was kann man damit erreichen?</a:t>
            </a:r>
            <a:endParaRPr lang="de-DE" sz="5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6896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11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23"/>
          <a:stretch/>
        </p:blipFill>
        <p:spPr>
          <a:xfrm>
            <a:off x="0" y="-103272"/>
            <a:ext cx="12192000" cy="69612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366222"/>
            <a:ext cx="12192000" cy="1938992"/>
          </a:xfrm>
          <a:prstGeom prst="rect">
            <a:avLst/>
          </a:prstGeom>
          <a:solidFill>
            <a:schemeClr val="tx1">
              <a:lumMod val="65000"/>
              <a:lumOff val="35000"/>
              <a:alpha val="43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6000" b="1" i="1" dirty="0" smtClean="0">
                <a:solidFill>
                  <a:schemeClr val="bg1"/>
                </a:solidFill>
              </a:rPr>
              <a:t>Demo </a:t>
            </a:r>
          </a:p>
          <a:p>
            <a:pPr algn="ctr"/>
            <a:r>
              <a:rPr lang="de-DE" sz="6000" b="1" i="1" dirty="0" smtClean="0">
                <a:solidFill>
                  <a:schemeClr val="bg1"/>
                </a:solidFill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81747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780" y="2461375"/>
            <a:ext cx="2857500" cy="16097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2454166"/>
            <a:ext cx="2857500" cy="1609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589" y="108001"/>
            <a:ext cx="11825287" cy="899665"/>
          </a:xfrm>
        </p:spPr>
        <p:txBody>
          <a:bodyPr/>
          <a:lstStyle/>
          <a:p>
            <a:r>
              <a:rPr lang="de-DE" dirty="0" smtClean="0"/>
              <a:t>Aktuelle Kundenumgebung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253588" y="997472"/>
            <a:ext cx="11717338" cy="1165894"/>
          </a:xfrm>
        </p:spPr>
        <p:txBody>
          <a:bodyPr/>
          <a:lstStyle/>
          <a:p>
            <a:r>
              <a:rPr lang="de-DE" dirty="0" smtClean="0"/>
              <a:t>Datenbankserver mit 16 Cores und 128 GB RAM </a:t>
            </a:r>
          </a:p>
          <a:p>
            <a:r>
              <a:rPr lang="de-DE" dirty="0" smtClean="0"/>
              <a:t>Cube auf separatem Server mit Fusion-IO-Karte</a:t>
            </a:r>
            <a:endParaRPr lang="de-DE" dirty="0"/>
          </a:p>
        </p:txBody>
      </p:sp>
      <p:sp>
        <p:nvSpPr>
          <p:cNvPr id="4" name="Freeform 23"/>
          <p:cNvSpPr>
            <a:spLocks noEditPoints="1"/>
          </p:cNvSpPr>
          <p:nvPr/>
        </p:nvSpPr>
        <p:spPr bwMode="black">
          <a:xfrm>
            <a:off x="6934168" y="3823083"/>
            <a:ext cx="720000" cy="720000"/>
          </a:xfrm>
          <a:custGeom>
            <a:avLst/>
            <a:gdLst>
              <a:gd name="T0" fmla="*/ 709 w 709"/>
              <a:gd name="T1" fmla="*/ 570 h 709"/>
              <a:gd name="T2" fmla="*/ 373 w 709"/>
              <a:gd name="T3" fmla="*/ 709 h 709"/>
              <a:gd name="T4" fmla="*/ 373 w 709"/>
              <a:gd name="T5" fmla="*/ 294 h 709"/>
              <a:gd name="T6" fmla="*/ 709 w 709"/>
              <a:gd name="T7" fmla="*/ 154 h 709"/>
              <a:gd name="T8" fmla="*/ 709 w 709"/>
              <a:gd name="T9" fmla="*/ 570 h 709"/>
              <a:gd name="T10" fmla="*/ 335 w 709"/>
              <a:gd name="T11" fmla="*/ 294 h 709"/>
              <a:gd name="T12" fmla="*/ 0 w 709"/>
              <a:gd name="T13" fmla="*/ 154 h 709"/>
              <a:gd name="T14" fmla="*/ 0 w 709"/>
              <a:gd name="T15" fmla="*/ 570 h 709"/>
              <a:gd name="T16" fmla="*/ 335 w 709"/>
              <a:gd name="T17" fmla="*/ 709 h 709"/>
              <a:gd name="T18" fmla="*/ 335 w 709"/>
              <a:gd name="T19" fmla="*/ 294 h 709"/>
              <a:gd name="T20" fmla="*/ 354 w 709"/>
              <a:gd name="T21" fmla="*/ 0 h 709"/>
              <a:gd name="T22" fmla="*/ 0 w 709"/>
              <a:gd name="T23" fmla="*/ 126 h 709"/>
              <a:gd name="T24" fmla="*/ 354 w 709"/>
              <a:gd name="T25" fmla="*/ 268 h 709"/>
              <a:gd name="T26" fmla="*/ 709 w 709"/>
              <a:gd name="T27" fmla="*/ 126 h 709"/>
              <a:gd name="T28" fmla="*/ 354 w 709"/>
              <a:gd name="T29" fmla="*/ 0 h 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09" h="709">
                <a:moveTo>
                  <a:pt x="709" y="570"/>
                </a:moveTo>
                <a:lnTo>
                  <a:pt x="373" y="709"/>
                </a:lnTo>
                <a:lnTo>
                  <a:pt x="373" y="294"/>
                </a:lnTo>
                <a:lnTo>
                  <a:pt x="709" y="154"/>
                </a:lnTo>
                <a:lnTo>
                  <a:pt x="709" y="570"/>
                </a:lnTo>
                <a:close/>
                <a:moveTo>
                  <a:pt x="335" y="294"/>
                </a:moveTo>
                <a:lnTo>
                  <a:pt x="0" y="154"/>
                </a:lnTo>
                <a:lnTo>
                  <a:pt x="0" y="570"/>
                </a:lnTo>
                <a:lnTo>
                  <a:pt x="335" y="709"/>
                </a:lnTo>
                <a:lnTo>
                  <a:pt x="335" y="294"/>
                </a:lnTo>
                <a:close/>
                <a:moveTo>
                  <a:pt x="354" y="0"/>
                </a:moveTo>
                <a:lnTo>
                  <a:pt x="0" y="126"/>
                </a:lnTo>
                <a:lnTo>
                  <a:pt x="354" y="268"/>
                </a:lnTo>
                <a:lnTo>
                  <a:pt x="709" y="126"/>
                </a:lnTo>
                <a:lnTo>
                  <a:pt x="354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82305" tIns="41153" rIns="82305" bIns="41153" numCol="1" anchor="t" anchorCtr="0" compatLnSpc="1">
            <a:prstTxWarp prst="textNoShape">
              <a:avLst/>
            </a:prstTxWarp>
          </a:bodyPr>
          <a:lstStyle/>
          <a:p>
            <a:endParaRPr lang="en-US" sz="1600" dirty="0"/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2396966" y="3769762"/>
            <a:ext cx="710172" cy="889138"/>
            <a:chOff x="2993591" y="3296831"/>
            <a:chExt cx="1006388" cy="1264756"/>
          </a:xfrm>
        </p:grpSpPr>
        <p:sp>
          <p:nvSpPr>
            <p:cNvPr id="6" name="Oval 122"/>
            <p:cNvSpPr>
              <a:spLocks noChangeArrowheads="1"/>
            </p:cNvSpPr>
            <p:nvPr/>
          </p:nvSpPr>
          <p:spPr bwMode="auto">
            <a:xfrm>
              <a:off x="2993591" y="3296831"/>
              <a:ext cx="993007" cy="1787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723">
                <a:defRPr/>
              </a:pPr>
              <a:endParaRPr lang="en-US" sz="2533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Freeform 123"/>
            <p:cNvSpPr>
              <a:spLocks noEditPoints="1"/>
            </p:cNvSpPr>
            <p:nvPr/>
          </p:nvSpPr>
          <p:spPr bwMode="auto">
            <a:xfrm>
              <a:off x="2993591" y="3421036"/>
              <a:ext cx="1006388" cy="1140551"/>
            </a:xfrm>
            <a:custGeom>
              <a:avLst/>
              <a:gdLst>
                <a:gd name="T0" fmla="*/ 480 w 480"/>
                <a:gd name="T1" fmla="*/ 135 h 562"/>
                <a:gd name="T2" fmla="*/ 480 w 480"/>
                <a:gd name="T3" fmla="*/ 0 h 562"/>
                <a:gd name="T4" fmla="*/ 240 w 480"/>
                <a:gd name="T5" fmla="*/ 43 h 562"/>
                <a:gd name="T6" fmla="*/ 0 w 480"/>
                <a:gd name="T7" fmla="*/ 0 h 562"/>
                <a:gd name="T8" fmla="*/ 0 w 480"/>
                <a:gd name="T9" fmla="*/ 135 h 562"/>
                <a:gd name="T10" fmla="*/ 15 w 480"/>
                <a:gd name="T11" fmla="*/ 153 h 562"/>
                <a:gd name="T12" fmla="*/ 0 w 480"/>
                <a:gd name="T13" fmla="*/ 170 h 562"/>
                <a:gd name="T14" fmla="*/ 0 w 480"/>
                <a:gd name="T15" fmla="*/ 322 h 562"/>
                <a:gd name="T16" fmla="*/ 15 w 480"/>
                <a:gd name="T17" fmla="*/ 340 h 562"/>
                <a:gd name="T18" fmla="*/ 0 w 480"/>
                <a:gd name="T19" fmla="*/ 358 h 562"/>
                <a:gd name="T20" fmla="*/ 0 w 480"/>
                <a:gd name="T21" fmla="*/ 510 h 562"/>
                <a:gd name="T22" fmla="*/ 240 w 480"/>
                <a:gd name="T23" fmla="*/ 562 h 562"/>
                <a:gd name="T24" fmla="*/ 480 w 480"/>
                <a:gd name="T25" fmla="*/ 510 h 562"/>
                <a:gd name="T26" fmla="*/ 480 w 480"/>
                <a:gd name="T27" fmla="*/ 358 h 562"/>
                <a:gd name="T28" fmla="*/ 466 w 480"/>
                <a:gd name="T29" fmla="*/ 340 h 562"/>
                <a:gd name="T30" fmla="*/ 480 w 480"/>
                <a:gd name="T31" fmla="*/ 322 h 562"/>
                <a:gd name="T32" fmla="*/ 480 w 480"/>
                <a:gd name="T33" fmla="*/ 170 h 562"/>
                <a:gd name="T34" fmla="*/ 466 w 480"/>
                <a:gd name="T35" fmla="*/ 153 h 562"/>
                <a:gd name="T36" fmla="*/ 480 w 480"/>
                <a:gd name="T37" fmla="*/ 135 h 562"/>
                <a:gd name="T38" fmla="*/ 458 w 480"/>
                <a:gd name="T39" fmla="*/ 352 h 562"/>
                <a:gd name="T40" fmla="*/ 240 w 480"/>
                <a:gd name="T41" fmla="*/ 380 h 562"/>
                <a:gd name="T42" fmla="*/ 23 w 480"/>
                <a:gd name="T43" fmla="*/ 352 h 562"/>
                <a:gd name="T44" fmla="*/ 23 w 480"/>
                <a:gd name="T45" fmla="*/ 333 h 562"/>
                <a:gd name="T46" fmla="*/ 240 w 480"/>
                <a:gd name="T47" fmla="*/ 361 h 562"/>
                <a:gd name="T48" fmla="*/ 458 w 480"/>
                <a:gd name="T49" fmla="*/ 333 h 562"/>
                <a:gd name="T50" fmla="*/ 458 w 480"/>
                <a:gd name="T51" fmla="*/ 352 h 562"/>
                <a:gd name="T52" fmla="*/ 458 w 480"/>
                <a:gd name="T53" fmla="*/ 166 h 562"/>
                <a:gd name="T54" fmla="*/ 240 w 480"/>
                <a:gd name="T55" fmla="*/ 195 h 562"/>
                <a:gd name="T56" fmla="*/ 23 w 480"/>
                <a:gd name="T57" fmla="*/ 166 h 562"/>
                <a:gd name="T58" fmla="*/ 23 w 480"/>
                <a:gd name="T59" fmla="*/ 147 h 562"/>
                <a:gd name="T60" fmla="*/ 240 w 480"/>
                <a:gd name="T61" fmla="*/ 176 h 562"/>
                <a:gd name="T62" fmla="*/ 458 w 480"/>
                <a:gd name="T63" fmla="*/ 147 h 562"/>
                <a:gd name="T64" fmla="*/ 458 w 480"/>
                <a:gd name="T65" fmla="*/ 166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0" h="562">
                  <a:moveTo>
                    <a:pt x="480" y="135"/>
                  </a:moveTo>
                  <a:cubicBezTo>
                    <a:pt x="480" y="0"/>
                    <a:pt x="480" y="0"/>
                    <a:pt x="480" y="0"/>
                  </a:cubicBezTo>
                  <a:cubicBezTo>
                    <a:pt x="448" y="31"/>
                    <a:pt x="326" y="43"/>
                    <a:pt x="240" y="43"/>
                  </a:cubicBezTo>
                  <a:cubicBezTo>
                    <a:pt x="154" y="43"/>
                    <a:pt x="32" y="31"/>
                    <a:pt x="0" y="0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1"/>
                    <a:pt x="5" y="147"/>
                    <a:pt x="15" y="153"/>
                  </a:cubicBezTo>
                  <a:cubicBezTo>
                    <a:pt x="5" y="158"/>
                    <a:pt x="0" y="164"/>
                    <a:pt x="0" y="170"/>
                  </a:cubicBezTo>
                  <a:cubicBezTo>
                    <a:pt x="0" y="322"/>
                    <a:pt x="0" y="322"/>
                    <a:pt x="0" y="322"/>
                  </a:cubicBezTo>
                  <a:cubicBezTo>
                    <a:pt x="0" y="329"/>
                    <a:pt x="5" y="335"/>
                    <a:pt x="15" y="340"/>
                  </a:cubicBezTo>
                  <a:cubicBezTo>
                    <a:pt x="5" y="346"/>
                    <a:pt x="0" y="351"/>
                    <a:pt x="0" y="358"/>
                  </a:cubicBezTo>
                  <a:cubicBezTo>
                    <a:pt x="0" y="510"/>
                    <a:pt x="0" y="510"/>
                    <a:pt x="0" y="510"/>
                  </a:cubicBezTo>
                  <a:cubicBezTo>
                    <a:pt x="0" y="538"/>
                    <a:pt x="108" y="562"/>
                    <a:pt x="240" y="562"/>
                  </a:cubicBezTo>
                  <a:cubicBezTo>
                    <a:pt x="373" y="562"/>
                    <a:pt x="480" y="538"/>
                    <a:pt x="480" y="510"/>
                  </a:cubicBezTo>
                  <a:cubicBezTo>
                    <a:pt x="480" y="358"/>
                    <a:pt x="480" y="358"/>
                    <a:pt x="480" y="358"/>
                  </a:cubicBezTo>
                  <a:cubicBezTo>
                    <a:pt x="480" y="351"/>
                    <a:pt x="475" y="346"/>
                    <a:pt x="466" y="340"/>
                  </a:cubicBezTo>
                  <a:cubicBezTo>
                    <a:pt x="475" y="335"/>
                    <a:pt x="480" y="329"/>
                    <a:pt x="480" y="322"/>
                  </a:cubicBezTo>
                  <a:cubicBezTo>
                    <a:pt x="480" y="170"/>
                    <a:pt x="480" y="170"/>
                    <a:pt x="480" y="170"/>
                  </a:cubicBezTo>
                  <a:cubicBezTo>
                    <a:pt x="480" y="164"/>
                    <a:pt x="475" y="158"/>
                    <a:pt x="466" y="153"/>
                  </a:cubicBezTo>
                  <a:cubicBezTo>
                    <a:pt x="475" y="147"/>
                    <a:pt x="480" y="141"/>
                    <a:pt x="480" y="135"/>
                  </a:cubicBezTo>
                  <a:close/>
                  <a:moveTo>
                    <a:pt x="458" y="352"/>
                  </a:moveTo>
                  <a:cubicBezTo>
                    <a:pt x="458" y="368"/>
                    <a:pt x="361" y="380"/>
                    <a:pt x="240" y="380"/>
                  </a:cubicBezTo>
                  <a:cubicBezTo>
                    <a:pt x="120" y="380"/>
                    <a:pt x="23" y="368"/>
                    <a:pt x="23" y="352"/>
                  </a:cubicBezTo>
                  <a:cubicBezTo>
                    <a:pt x="23" y="333"/>
                    <a:pt x="23" y="333"/>
                    <a:pt x="23" y="333"/>
                  </a:cubicBezTo>
                  <a:cubicBezTo>
                    <a:pt x="23" y="349"/>
                    <a:pt x="120" y="361"/>
                    <a:pt x="240" y="361"/>
                  </a:cubicBezTo>
                  <a:cubicBezTo>
                    <a:pt x="361" y="361"/>
                    <a:pt x="458" y="349"/>
                    <a:pt x="458" y="333"/>
                  </a:cubicBezTo>
                  <a:lnTo>
                    <a:pt x="458" y="352"/>
                  </a:lnTo>
                  <a:close/>
                  <a:moveTo>
                    <a:pt x="458" y="166"/>
                  </a:moveTo>
                  <a:cubicBezTo>
                    <a:pt x="458" y="182"/>
                    <a:pt x="361" y="195"/>
                    <a:pt x="240" y="195"/>
                  </a:cubicBezTo>
                  <a:cubicBezTo>
                    <a:pt x="120" y="195"/>
                    <a:pt x="23" y="182"/>
                    <a:pt x="23" y="166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3" y="163"/>
                    <a:pt x="120" y="176"/>
                    <a:pt x="240" y="176"/>
                  </a:cubicBezTo>
                  <a:cubicBezTo>
                    <a:pt x="361" y="176"/>
                    <a:pt x="458" y="163"/>
                    <a:pt x="458" y="147"/>
                  </a:cubicBezTo>
                  <a:lnTo>
                    <a:pt x="458" y="166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/>
          </p:spPr>
          <p:txBody>
            <a:bodyPr vert="horz" wrap="square" lIns="121888" tIns="60944" rIns="121888" bIns="60944" numCol="1" anchor="t" anchorCtr="0" compatLnSpc="1">
              <a:prstTxWarp prst="textNoShape">
                <a:avLst/>
              </a:prstTxWarp>
            </a:bodyPr>
            <a:lstStyle/>
            <a:p>
              <a:pPr defTabSz="1218723">
                <a:defRPr/>
              </a:pPr>
              <a:endParaRPr lang="en-US" sz="2533" kern="0" dirty="0">
                <a:solidFill>
                  <a:sysClr val="windowText" lastClr="000000"/>
                </a:solidFill>
              </a:endParaRPr>
            </a:p>
          </p:txBody>
        </p:sp>
      </p:grpSp>
      <p:cxnSp>
        <p:nvCxnSpPr>
          <p:cNvPr id="8" name="Straight Connector 7"/>
          <p:cNvCxnSpPr/>
          <p:nvPr/>
        </p:nvCxnSpPr>
        <p:spPr>
          <a:xfrm>
            <a:off x="4581780" y="5223056"/>
            <a:ext cx="201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401516" y="4883261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Ethernet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963" y="4809975"/>
            <a:ext cx="2680193" cy="8836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073" y="4803100"/>
            <a:ext cx="2680193" cy="8836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89535" l="4068" r="90000">
                        <a14:foregroundMark x1="9492" y1="1938" x2="14237" y2="1938"/>
                        <a14:foregroundMark x1="14237" y1="1938" x2="14237" y2="1938"/>
                        <a14:foregroundMark x1="10000" y1="1938" x2="10000" y2="19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893" y="4012374"/>
            <a:ext cx="1478490" cy="64652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887" y="3537863"/>
            <a:ext cx="1363521" cy="12721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789784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3589" y="108001"/>
            <a:ext cx="11825287" cy="899665"/>
          </a:xfrm>
        </p:spPr>
        <p:txBody>
          <a:bodyPr/>
          <a:lstStyle/>
          <a:p>
            <a:r>
              <a:rPr lang="de-DE" dirty="0" smtClean="0"/>
              <a:t>Datenkompression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1235" y="5553921"/>
            <a:ext cx="11353968" cy="624207"/>
          </a:xfrm>
        </p:spPr>
        <p:txBody>
          <a:bodyPr anchor="ctr"/>
          <a:lstStyle/>
          <a:p>
            <a:pPr marL="0" indent="0">
              <a:buNone/>
            </a:pPr>
            <a:r>
              <a:rPr lang="de-DE" b="1" dirty="0" smtClean="0"/>
              <a:t>CI bietet </a:t>
            </a:r>
            <a:r>
              <a:rPr lang="de-DE" b="1" dirty="0"/>
              <a:t>5-7x bessere Kompression der Daten als SQL </a:t>
            </a:r>
            <a:r>
              <a:rPr lang="de-DE" b="1" dirty="0" smtClean="0"/>
              <a:t>2012 EE</a:t>
            </a:r>
            <a:endParaRPr lang="de-DE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845" y="984633"/>
            <a:ext cx="8615967" cy="21277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6749" y="3112402"/>
            <a:ext cx="7778840" cy="2155764"/>
          </a:xfrm>
          <a:prstGeom prst="rect">
            <a:avLst/>
          </a:prstGeom>
        </p:spPr>
      </p:pic>
      <p:sp>
        <p:nvSpPr>
          <p:cNvPr id="6" name="Content Placeholder 4"/>
          <p:cNvSpPr txBox="1">
            <a:spLocks/>
          </p:cNvSpPr>
          <p:nvPr/>
        </p:nvSpPr>
        <p:spPr>
          <a:xfrm>
            <a:off x="4500722" y="5268166"/>
            <a:ext cx="5116978" cy="374908"/>
          </a:xfrm>
          <a:prstGeom prst="rect">
            <a:avLst/>
          </a:prstGeom>
        </p:spPr>
        <p:txBody>
          <a:bodyPr vert="horz" wrap="square" lIns="143407" tIns="89629" rIns="143407" bIns="89629" rtlCol="0" anchor="ctr">
            <a:spAutoFit/>
          </a:bodyPr>
          <a:lstStyle>
            <a:lvl1pPr marL="336111" marR="0" indent="-336111" algn="l" defTabSz="91427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90000"/>
              <a:buFont typeface="Wingdings" pitchFamily="2" charset="2"/>
              <a:buChar char="§"/>
              <a:tabLst/>
              <a:defRPr sz="3200" b="0" i="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79011" marR="0" indent="-342900" algn="l" defTabSz="91427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784258" marR="0" indent="-224074" algn="l" defTabSz="91427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8332" marR="0" indent="-224074" algn="l" defTabSz="91427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18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94081" marR="0" indent="-285750" algn="l" defTabSz="91427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18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252" indent="-228569" algn="l" defTabSz="9142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90" indent="-228569" algn="l" defTabSz="9142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27" indent="-228569" algn="l" defTabSz="9142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65" indent="-228569" algn="l" defTabSz="9142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*Daten im PDW sind immer komprimiert</a:t>
            </a:r>
          </a:p>
        </p:txBody>
      </p:sp>
      <p:sp>
        <p:nvSpPr>
          <p:cNvPr id="2" name="Oval 1"/>
          <p:cNvSpPr/>
          <p:nvPr/>
        </p:nvSpPr>
        <p:spPr bwMode="auto">
          <a:xfrm>
            <a:off x="9331950" y="1901013"/>
            <a:ext cx="571500" cy="1343025"/>
          </a:xfrm>
          <a:prstGeom prst="ellipse">
            <a:avLst/>
          </a:prstGeom>
          <a:noFill/>
          <a:ln w="25400">
            <a:solidFill>
              <a:srgbClr val="FF53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6049256" y="4071065"/>
            <a:ext cx="571500" cy="1343025"/>
          </a:xfrm>
          <a:prstGeom prst="ellipse">
            <a:avLst/>
          </a:prstGeom>
          <a:noFill/>
          <a:ln w="25400">
            <a:solidFill>
              <a:srgbClr val="FF53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8305320" y="4047265"/>
            <a:ext cx="571500" cy="1343025"/>
          </a:xfrm>
          <a:prstGeom prst="ellipse">
            <a:avLst/>
          </a:prstGeom>
          <a:noFill/>
          <a:ln w="25400">
            <a:solidFill>
              <a:srgbClr val="FF53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852764" y="3244037"/>
            <a:ext cx="586854" cy="236142"/>
          </a:xfrm>
          <a:prstGeom prst="rect">
            <a:avLst/>
          </a:prstGeom>
          <a:solidFill>
            <a:srgbClr val="DCE6F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de-DE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62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2" grpId="0" animBg="1"/>
      <p:bldP spid="9" grpId="0" animBg="1"/>
      <p:bldP spid="10" grpId="0" animBg="1"/>
      <p:bldP spid="1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3589" y="108001"/>
            <a:ext cx="11825287" cy="899665"/>
          </a:xfrm>
        </p:spPr>
        <p:txBody>
          <a:bodyPr/>
          <a:lstStyle/>
          <a:p>
            <a:r>
              <a:rPr lang="de-DE" dirty="0" smtClean="0"/>
              <a:t>Relationale Abfrageperformance</a:t>
            </a:r>
            <a:endParaRPr lang="de-DE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253588" y="997473"/>
            <a:ext cx="11717338" cy="3874327"/>
          </a:xfrm>
        </p:spPr>
        <p:txBody>
          <a:bodyPr/>
          <a:lstStyle/>
          <a:p>
            <a:r>
              <a:rPr lang="de-DE" dirty="0" smtClean="0"/>
              <a:t>Test Case: „Read </a:t>
            </a:r>
            <a:r>
              <a:rPr lang="de-DE" dirty="0" err="1" smtClean="0"/>
              <a:t>Product</a:t>
            </a:r>
            <a:r>
              <a:rPr lang="de-DE" dirty="0" smtClean="0"/>
              <a:t> </a:t>
            </a:r>
            <a:r>
              <a:rPr lang="de-DE" dirty="0" err="1" smtClean="0"/>
              <a:t>Dimension.sql</a:t>
            </a:r>
            <a:r>
              <a:rPr lang="de-DE" dirty="0" smtClean="0"/>
              <a:t>“ </a:t>
            </a:r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/>
          </a:p>
          <a:p>
            <a:pPr lvl="1"/>
            <a:endParaRPr lang="de-DE" dirty="0" smtClean="0"/>
          </a:p>
          <a:p>
            <a:pPr lvl="1"/>
            <a:endParaRPr lang="de-DE" dirty="0" smtClean="0"/>
          </a:p>
          <a:p>
            <a:pPr lvl="1"/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793955"/>
              </p:ext>
            </p:extLst>
          </p:nvPr>
        </p:nvGraphicFramePr>
        <p:xfrm>
          <a:off x="1894263" y="1715354"/>
          <a:ext cx="7431630" cy="2694372"/>
        </p:xfrm>
        <a:graphic>
          <a:graphicData uri="http://schemas.openxmlformats.org/drawingml/2006/table">
            <a:tbl>
              <a:tblPr/>
              <a:tblGrid>
                <a:gridCol w="1685315"/>
                <a:gridCol w="1807145"/>
                <a:gridCol w="1258910"/>
                <a:gridCol w="1421350"/>
                <a:gridCol w="1258910"/>
              </a:tblGrid>
              <a:tr h="449062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 smtClean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Read</a:t>
                      </a:r>
                      <a:endParaRPr lang="de-DE" sz="14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Resource</a:t>
                      </a:r>
                      <a:r>
                        <a:rPr lang="de-DE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 Group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1" i="0" u="none" strike="noStrike" baseline="0" dirty="0" err="1" smtClean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hh:m</a:t>
                      </a:r>
                      <a:r>
                        <a:rPr lang="de-DE" sz="14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m:ss</a:t>
                      </a:r>
                      <a:endParaRPr lang="de-DE" sz="14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 err="1" smtClean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Improvement</a:t>
                      </a:r>
                      <a:endParaRPr lang="de-DE" sz="1400" b="1" i="0" u="none" strike="noStrike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1" i="0" u="none" strike="noStrike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Comment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</a:tr>
              <a:tr h="449062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Kunden 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Base </a:t>
                      </a:r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line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Default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01:40:00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100%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9062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from</a:t>
                      </a:r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HEAP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default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00:27:24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365%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*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9062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from</a:t>
                      </a:r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CSI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MediumRC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00:16:59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589%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*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9062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from</a:t>
                      </a:r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CSI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LargeRC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00:13:05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764%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*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9062"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from</a:t>
                      </a:r>
                      <a:r>
                        <a:rPr lang="de-DE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CSI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XlargeRC</a:t>
                      </a:r>
                      <a:endParaRPr lang="de-DE" sz="14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00:12:55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774%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Best Value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B9BD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1894263" y="4761745"/>
            <a:ext cx="5472608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*</a:t>
            </a:r>
            <a:r>
              <a:rPr lang="en-US" sz="1600" dirty="0" err="1"/>
              <a:t>Keine</a:t>
            </a:r>
            <a:r>
              <a:rPr lang="en-US" sz="1600" dirty="0"/>
              <a:t> </a:t>
            </a:r>
            <a:r>
              <a:rPr lang="en-US" sz="1600" dirty="0" err="1"/>
              <a:t>Indizes</a:t>
            </a:r>
            <a:r>
              <a:rPr lang="en-US" sz="1600" dirty="0"/>
              <a:t>, </a:t>
            </a:r>
            <a:r>
              <a:rPr lang="en-US" sz="1600" dirty="0" err="1"/>
              <a:t>keine</a:t>
            </a:r>
            <a:r>
              <a:rPr lang="en-US" sz="1600" dirty="0"/>
              <a:t> </a:t>
            </a:r>
            <a:r>
              <a:rPr lang="en-US" sz="1600" dirty="0" err="1"/>
              <a:t>Partitionen</a:t>
            </a:r>
            <a:r>
              <a:rPr lang="en-US" sz="1600" dirty="0"/>
              <a:t>, </a:t>
            </a:r>
            <a:r>
              <a:rPr lang="en-US" sz="1600" dirty="0" err="1"/>
              <a:t>keine</a:t>
            </a:r>
            <a:r>
              <a:rPr lang="en-US" sz="1600" dirty="0"/>
              <a:t> </a:t>
            </a:r>
            <a:r>
              <a:rPr lang="en-US" sz="1600" dirty="0" err="1"/>
              <a:t>Optimierungen</a:t>
            </a:r>
            <a:r>
              <a:rPr lang="en-US" sz="1600" dirty="0"/>
              <a:t> </a:t>
            </a:r>
            <a:endParaRPr lang="de-DE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Content Placeholder 4"/>
          <p:cNvSpPr txBox="1">
            <a:spLocks/>
          </p:cNvSpPr>
          <p:nvPr/>
        </p:nvSpPr>
        <p:spPr>
          <a:xfrm>
            <a:off x="445210" y="5355801"/>
            <a:ext cx="11353968" cy="624207"/>
          </a:xfrm>
          <a:prstGeom prst="rect">
            <a:avLst/>
          </a:prstGeom>
        </p:spPr>
        <p:txBody>
          <a:bodyPr anchor="ctr"/>
          <a:lstStyle>
            <a:lvl1pPr marL="336111" marR="0" indent="-336111" algn="l" defTabSz="91427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>
                  <a:lumMod val="50000"/>
                  <a:lumOff val="50000"/>
                </a:schemeClr>
              </a:buClr>
              <a:buSzPct val="90000"/>
              <a:buFont typeface="Wingdings" pitchFamily="2" charset="2"/>
              <a:buChar char="§"/>
              <a:tabLst/>
              <a:defRPr sz="3200" b="0" i="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79011" marR="0" indent="-342900" algn="l" defTabSz="91427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4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n-ea"/>
                <a:cs typeface="+mn-cs"/>
              </a:defRPr>
            </a:lvl2pPr>
            <a:lvl3pPr marL="784258" marR="0" indent="-224074" algn="l" defTabSz="91427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20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8332" marR="0" indent="-224074" algn="l" defTabSz="91427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18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94081" marR="0" indent="-285750" algn="l" defTabSz="91427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itchFamily="2" charset="2"/>
              <a:buChar char="§"/>
              <a:tabLst/>
              <a:defRPr sz="1800" kern="1200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252" indent="-228569" algn="l" defTabSz="9142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90" indent="-228569" algn="l" defTabSz="9142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527" indent="-228569" algn="l" defTabSz="9142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65" indent="-228569" algn="l" defTabSz="91427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de-DE" b="1" dirty="0" smtClean="0">
                <a:solidFill>
                  <a:schemeClr val="tx1"/>
                </a:solidFill>
              </a:rPr>
              <a:t>CI ist </a:t>
            </a:r>
            <a:r>
              <a:rPr lang="de-DE" b="1" dirty="0">
                <a:solidFill>
                  <a:schemeClr val="tx1"/>
                </a:solidFill>
              </a:rPr>
              <a:t>8x schneller für relationale Abfragen</a:t>
            </a:r>
          </a:p>
        </p:txBody>
      </p:sp>
    </p:spTree>
    <p:extLst>
      <p:ext uri="{BB962C8B-B14F-4D97-AF65-F5344CB8AC3E}">
        <p14:creationId xmlns:p14="http://schemas.microsoft.com/office/powerpoint/2010/main" val="37160350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4" r="1"/>
          <a:stretch/>
        </p:blipFill>
        <p:spPr>
          <a:xfrm>
            <a:off x="-39823" y="1197735"/>
            <a:ext cx="12244702" cy="5669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38200" y="-34119"/>
            <a:ext cx="10515600" cy="1325563"/>
          </a:xfrm>
        </p:spPr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24728" y="1459865"/>
            <a:ext cx="10515600" cy="3990384"/>
          </a:xfrm>
        </p:spPr>
        <p:txBody>
          <a:bodyPr/>
          <a:lstStyle/>
          <a:p>
            <a:r>
              <a:rPr lang="de-DE" dirty="0" smtClean="0"/>
              <a:t>Was passiert am Markt?</a:t>
            </a:r>
          </a:p>
          <a:p>
            <a:r>
              <a:rPr lang="de-DE" dirty="0" smtClean="0"/>
              <a:t>Warum ist In-Memory so hip?</a:t>
            </a:r>
          </a:p>
          <a:p>
            <a:r>
              <a:rPr lang="de-DE" dirty="0" smtClean="0"/>
              <a:t>In-Memory bei Microsoft, inkl. Demo</a:t>
            </a:r>
          </a:p>
          <a:p>
            <a:r>
              <a:rPr lang="de-DE" dirty="0" smtClean="0"/>
              <a:t>In-Memory bei SAP HAN, inkl. Demo</a:t>
            </a:r>
          </a:p>
          <a:p>
            <a:r>
              <a:rPr lang="de-DE" dirty="0" smtClean="0"/>
              <a:t>Zusammenfassung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667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verwenden wir wann?</a:t>
            </a:r>
            <a:endParaRPr lang="de-D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u="sng" dirty="0" smtClean="0"/>
              <a:t>Memory </a:t>
            </a:r>
            <a:r>
              <a:rPr lang="de-DE" u="sng" dirty="0" err="1" smtClean="0"/>
              <a:t>optimized</a:t>
            </a:r>
            <a:r>
              <a:rPr lang="de-DE" u="sng" dirty="0" smtClean="0"/>
              <a:t> </a:t>
            </a:r>
            <a:r>
              <a:rPr lang="de-DE" u="sng" dirty="0" err="1" smtClean="0"/>
              <a:t>Tables</a:t>
            </a:r>
            <a:endParaRPr lang="de-DE" u="sng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Optimiert für OLTP </a:t>
            </a:r>
            <a:r>
              <a:rPr lang="de-DE" sz="2400" dirty="0" err="1"/>
              <a:t>W</a:t>
            </a:r>
            <a:r>
              <a:rPr lang="de-DE" sz="2400" dirty="0" err="1" smtClean="0"/>
              <a:t>orkloads</a:t>
            </a:r>
            <a:endParaRPr lang="de-DE" sz="2400" dirty="0" smtClean="0"/>
          </a:p>
          <a:p>
            <a:r>
              <a:rPr lang="de-DE" sz="2400" dirty="0" smtClean="0"/>
              <a:t>Gut für kleine und viele Transaktionen</a:t>
            </a:r>
          </a:p>
          <a:p>
            <a:r>
              <a:rPr lang="de-DE" sz="2400" dirty="0" smtClean="0"/>
              <a:t>Nicht gut bei großen Scans</a:t>
            </a:r>
          </a:p>
          <a:p>
            <a:r>
              <a:rPr lang="de-DE" sz="2400" dirty="0" smtClean="0"/>
              <a:t>Keine Kompression</a:t>
            </a:r>
          </a:p>
          <a:p>
            <a:r>
              <a:rPr lang="de-DE" sz="2400" dirty="0" smtClean="0"/>
              <a:t>Keine Indexstrukturen</a:t>
            </a:r>
          </a:p>
          <a:p>
            <a:r>
              <a:rPr lang="de-DE" sz="2400" dirty="0" smtClean="0"/>
              <a:t>Schneller Zwischenspeicher</a:t>
            </a:r>
            <a:endParaRPr lang="de-DE" sz="2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u="sng" dirty="0" err="1" smtClean="0"/>
              <a:t>Clustered</a:t>
            </a:r>
            <a:r>
              <a:rPr lang="de-DE" u="sng" dirty="0" smtClean="0"/>
              <a:t> </a:t>
            </a:r>
            <a:r>
              <a:rPr lang="de-DE" u="sng" dirty="0" err="1" smtClean="0"/>
              <a:t>Columnstore</a:t>
            </a:r>
            <a:endParaRPr lang="de-DE" u="sng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de-DE" sz="2400" dirty="0" smtClean="0"/>
              <a:t>Data Warehouse </a:t>
            </a:r>
            <a:r>
              <a:rPr lang="de-DE" sz="2400" dirty="0" err="1" smtClean="0"/>
              <a:t>Queries</a:t>
            </a:r>
            <a:endParaRPr lang="de-DE" sz="2400" dirty="0" smtClean="0"/>
          </a:p>
          <a:p>
            <a:r>
              <a:rPr lang="de-DE" sz="2400" dirty="0" smtClean="0"/>
              <a:t>Selektion einzelner Spalten</a:t>
            </a:r>
          </a:p>
          <a:p>
            <a:r>
              <a:rPr lang="de-DE" sz="2400" dirty="0" smtClean="0"/>
              <a:t>Gute Kompression der Daten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60953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Wie kompatibel ist In-Memory?</a:t>
            </a:r>
            <a:endParaRPr lang="de-DE" dirty="0"/>
          </a:p>
        </p:txBody>
      </p:sp>
      <p:pic>
        <p:nvPicPr>
          <p:cNvPr id="6" name="Picture 12" descr="http://upload.wikimedia.org/wikipedia/fr/c/cf/Logo_Microsoft_Excel_20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5865" y="3218027"/>
            <a:ext cx="817234" cy="817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entagon 74"/>
          <p:cNvSpPr/>
          <p:nvPr/>
        </p:nvSpPr>
        <p:spPr>
          <a:xfrm>
            <a:off x="2857949" y="4380895"/>
            <a:ext cx="6156348" cy="380870"/>
          </a:xfrm>
          <a:prstGeom prst="homePlate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85800">
              <a:spcAft>
                <a:spcPts val="450"/>
              </a:spcAft>
              <a:defRPr/>
            </a:pPr>
            <a:r>
              <a:rPr lang="de-DE" sz="1350" b="1" kern="0" dirty="0" err="1" smtClean="0">
                <a:solidFill>
                  <a:srgbClr val="FFFFFF"/>
                </a:solidFill>
                <a:latin typeface="Calibri"/>
              </a:rPr>
              <a:t>xVelocity</a:t>
            </a:r>
            <a:endParaRPr lang="de-DE" sz="1350" b="1" kern="0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8" name="Picture 1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8572" y="3105150"/>
            <a:ext cx="950119" cy="1042988"/>
          </a:xfrm>
          <a:prstGeom prst="rect">
            <a:avLst/>
          </a:prstGeom>
        </p:spPr>
      </p:pic>
      <p:sp>
        <p:nvSpPr>
          <p:cNvPr id="9" name="TextBox 141"/>
          <p:cNvSpPr txBox="1"/>
          <p:nvPr/>
        </p:nvSpPr>
        <p:spPr>
          <a:xfrm>
            <a:off x="7190084" y="2050328"/>
            <a:ext cx="2268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dirty="0">
                <a:solidFill>
                  <a:srgbClr val="1F7144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Power Pivot</a:t>
            </a:r>
          </a:p>
        </p:txBody>
      </p:sp>
      <p:sp>
        <p:nvSpPr>
          <p:cNvPr id="11" name="TextBox 141"/>
          <p:cNvSpPr txBox="1"/>
          <p:nvPr/>
        </p:nvSpPr>
        <p:spPr>
          <a:xfrm>
            <a:off x="1946710" y="2019551"/>
            <a:ext cx="39349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b="1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SQL Server</a:t>
            </a:r>
            <a:r>
              <a:rPr lang="de-DE" sz="3600" dirty="0">
                <a:solidFill>
                  <a:schemeClr val="tx2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2014</a:t>
            </a:r>
          </a:p>
        </p:txBody>
      </p:sp>
      <p:pic>
        <p:nvPicPr>
          <p:cNvPr id="1026" name="Picture 2" descr="http://moebio.com/iliad/resources/iliad_wordsBIG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9" r="22059"/>
          <a:stretch/>
        </p:blipFill>
        <p:spPr bwMode="auto">
          <a:xfrm>
            <a:off x="4006746" y="2942776"/>
            <a:ext cx="3845481" cy="1345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42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Laden der Daten nach Power Pivot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7177314" cy="4525963"/>
          </a:xfrm>
        </p:spPr>
        <p:txBody>
          <a:bodyPr>
            <a:normAutofit/>
          </a:bodyPr>
          <a:lstStyle/>
          <a:p>
            <a:r>
              <a:rPr lang="de-DE" u="sng" dirty="0" smtClean="0"/>
              <a:t>Test:</a:t>
            </a:r>
            <a:r>
              <a:rPr lang="de-DE" dirty="0" smtClean="0"/>
              <a:t> 20 Mio. Zeilen große Tabelle</a:t>
            </a:r>
          </a:p>
          <a:p>
            <a:r>
              <a:rPr lang="de-DE" dirty="0" smtClean="0"/>
              <a:t>Daten werden unterschiedlich im SQL Server gehalten (CI, CCI, MOT)</a:t>
            </a:r>
          </a:p>
          <a:p>
            <a:r>
              <a:rPr lang="de-DE" dirty="0" smtClean="0"/>
              <a:t>Ergebnis</a:t>
            </a:r>
          </a:p>
          <a:p>
            <a:pPr lvl="1"/>
            <a:r>
              <a:rPr lang="de-DE" dirty="0" smtClean="0"/>
              <a:t>CI: 2m 47s</a:t>
            </a:r>
          </a:p>
          <a:p>
            <a:pPr lvl="1"/>
            <a:r>
              <a:rPr lang="de-DE" dirty="0" smtClean="0"/>
              <a:t>CCI: 2m 46s</a:t>
            </a:r>
          </a:p>
          <a:p>
            <a:pPr lvl="1"/>
            <a:r>
              <a:rPr lang="de-DE" dirty="0" smtClean="0"/>
              <a:t>MOT: 4m 20s</a:t>
            </a:r>
            <a:endParaRPr lang="de-DE" dirty="0"/>
          </a:p>
        </p:txBody>
      </p:sp>
      <p:sp>
        <p:nvSpPr>
          <p:cNvPr id="6" name="TextBox 5"/>
          <p:cNvSpPr txBox="1"/>
          <p:nvPr/>
        </p:nvSpPr>
        <p:spPr>
          <a:xfrm>
            <a:off x="2230329" y="5212100"/>
            <a:ext cx="708297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000" b="1" dirty="0" smtClean="0">
                <a:solidFill>
                  <a:schemeClr val="accent1"/>
                </a:solidFill>
              </a:rPr>
              <a:t>Fazit: In-Memory ist nicht kompatibel</a:t>
            </a:r>
            <a:endParaRPr lang="de-DE" sz="3000" b="1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000" y="3516271"/>
            <a:ext cx="4446801" cy="133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7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746091"/>
            <a:ext cx="10515600" cy="2852737"/>
          </a:xfrm>
        </p:spPr>
        <p:txBody>
          <a:bodyPr>
            <a:normAutofit/>
          </a:bodyPr>
          <a:lstStyle/>
          <a:p>
            <a:pPr algn="ctr"/>
            <a:r>
              <a:rPr lang="en-US" sz="5400" dirty="0" err="1"/>
              <a:t>Vergleich</a:t>
            </a:r>
            <a:r>
              <a:rPr lang="en-US" sz="5400" dirty="0"/>
              <a:t> der </a:t>
            </a:r>
            <a:r>
              <a:rPr lang="en-US" sz="5400" dirty="0" err="1"/>
              <a:t>Kompression</a:t>
            </a:r>
            <a:endParaRPr lang="de-DE" sz="5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0329" y="1"/>
            <a:ext cx="7682928" cy="443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4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113" y="1534079"/>
            <a:ext cx="9025680" cy="433808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Kompression</a:t>
            </a:r>
            <a:endParaRPr lang="de-DE" dirty="0"/>
          </a:p>
        </p:txBody>
      </p:sp>
      <p:sp>
        <p:nvSpPr>
          <p:cNvPr id="3" name="TextBox 2"/>
          <p:cNvSpPr txBox="1"/>
          <p:nvPr/>
        </p:nvSpPr>
        <p:spPr>
          <a:xfrm rot="2916238">
            <a:off x="8629315" y="1791255"/>
            <a:ext cx="272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Abhängig von den Daten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04648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Vergleich zwischen Herstellern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476375"/>
            <a:ext cx="9286875" cy="44825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916238">
            <a:off x="8629315" y="1791255"/>
            <a:ext cx="272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Abhängig von den Daten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750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0257" y="4573141"/>
            <a:ext cx="8486127" cy="136207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In-Memory in SAP HANA</a:t>
            </a:r>
            <a:endParaRPr lang="de-D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257" y="631655"/>
            <a:ext cx="4395788" cy="329565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02"/>
          <a:stretch/>
        </p:blipFill>
        <p:spPr>
          <a:xfrm>
            <a:off x="6241804" y="1947084"/>
            <a:ext cx="3943955" cy="27936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046" y="1"/>
            <a:ext cx="4134455" cy="197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2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In-Memory in SAP</a:t>
            </a:r>
            <a:endParaRPr lang="de-AT" dirty="0"/>
          </a:p>
        </p:txBody>
      </p:sp>
      <p:sp>
        <p:nvSpPr>
          <p:cNvPr id="16" name="Pentagon 74"/>
          <p:cNvSpPr/>
          <p:nvPr/>
        </p:nvSpPr>
        <p:spPr>
          <a:xfrm>
            <a:off x="5555942" y="3753036"/>
            <a:ext cx="3348035" cy="380870"/>
          </a:xfrm>
          <a:prstGeom prst="homePlate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85800">
              <a:spcAft>
                <a:spcPts val="450"/>
              </a:spcAft>
              <a:defRPr/>
            </a:pPr>
            <a:r>
              <a:rPr lang="en-US" sz="1350" b="1" kern="0" dirty="0">
                <a:solidFill>
                  <a:srgbClr val="FFFFFF"/>
                </a:solidFill>
                <a:latin typeface="Calibri"/>
              </a:rPr>
              <a:t>SAP HANA</a:t>
            </a:r>
          </a:p>
        </p:txBody>
      </p:sp>
      <p:sp>
        <p:nvSpPr>
          <p:cNvPr id="17" name="TextBox 182"/>
          <p:cNvSpPr txBox="1"/>
          <p:nvPr/>
        </p:nvSpPr>
        <p:spPr>
          <a:xfrm>
            <a:off x="2843542" y="1886686"/>
            <a:ext cx="120039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spcAft>
                <a:spcPts val="450"/>
              </a:spcAft>
              <a:defRPr/>
            </a:pPr>
            <a:r>
              <a:rPr lang="en-US" sz="1350" b="1" kern="0" dirty="0">
                <a:solidFill>
                  <a:srgbClr val="B10034"/>
                </a:solidFill>
              </a:rPr>
              <a:t>Personal BI</a:t>
            </a:r>
            <a:endParaRPr lang="en-US" sz="1200" b="1" kern="0" dirty="0">
              <a:solidFill>
                <a:srgbClr val="B10034"/>
              </a:solidFill>
            </a:endParaRPr>
          </a:p>
        </p:txBody>
      </p:sp>
      <p:sp>
        <p:nvSpPr>
          <p:cNvPr id="18" name="TextBox 183"/>
          <p:cNvSpPr txBox="1"/>
          <p:nvPr/>
        </p:nvSpPr>
        <p:spPr>
          <a:xfrm>
            <a:off x="4799520" y="1886686"/>
            <a:ext cx="116415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spcAft>
                <a:spcPts val="450"/>
              </a:spcAft>
              <a:defRPr/>
            </a:pPr>
            <a:r>
              <a:rPr lang="en-US" sz="1350" b="1" kern="0" dirty="0">
                <a:solidFill>
                  <a:srgbClr val="B10034"/>
                </a:solidFill>
              </a:rPr>
              <a:t>Team BI</a:t>
            </a:r>
          </a:p>
        </p:txBody>
      </p:sp>
      <p:sp>
        <p:nvSpPr>
          <p:cNvPr id="19" name="TextBox 184"/>
          <p:cNvSpPr txBox="1"/>
          <p:nvPr/>
        </p:nvSpPr>
        <p:spPr>
          <a:xfrm>
            <a:off x="7157503" y="1886686"/>
            <a:ext cx="133225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spcAft>
                <a:spcPts val="450"/>
              </a:spcAft>
              <a:defRPr/>
            </a:pPr>
            <a:r>
              <a:rPr lang="en-US" sz="1350" b="1" kern="0" dirty="0">
                <a:solidFill>
                  <a:srgbClr val="B10034"/>
                </a:solidFill>
              </a:rPr>
              <a:t>Corporate BI</a:t>
            </a:r>
          </a:p>
        </p:txBody>
      </p:sp>
      <p:sp>
        <p:nvSpPr>
          <p:cNvPr id="2" name="Textfeld 1"/>
          <p:cNvSpPr txBox="1"/>
          <p:nvPr/>
        </p:nvSpPr>
        <p:spPr>
          <a:xfrm>
            <a:off x="5015880" y="2215187"/>
            <a:ext cx="1242138" cy="71558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de-AT" sz="1350" dirty="0">
                <a:solidFill>
                  <a:schemeClr val="bg1"/>
                </a:solidFill>
              </a:rPr>
              <a:t>HANA </a:t>
            </a:r>
          </a:p>
          <a:p>
            <a:r>
              <a:rPr lang="de-AT" sz="1350" dirty="0">
                <a:solidFill>
                  <a:schemeClr val="bg1"/>
                </a:solidFill>
              </a:rPr>
              <a:t>Information</a:t>
            </a:r>
          </a:p>
          <a:p>
            <a:r>
              <a:rPr lang="de-AT" sz="1350" dirty="0">
                <a:solidFill>
                  <a:schemeClr val="bg1"/>
                </a:solidFill>
              </a:rPr>
              <a:t>Composer</a:t>
            </a:r>
          </a:p>
        </p:txBody>
      </p:sp>
      <p:sp>
        <p:nvSpPr>
          <p:cNvPr id="26" name="Pentagon 74"/>
          <p:cNvSpPr/>
          <p:nvPr/>
        </p:nvSpPr>
        <p:spPr>
          <a:xfrm rot="10800000">
            <a:off x="2953532" y="3753036"/>
            <a:ext cx="2602408" cy="38087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defTabSz="685800">
              <a:spcAft>
                <a:spcPts val="450"/>
              </a:spcAft>
              <a:defRPr/>
            </a:pPr>
            <a:endParaRPr lang="en-US" sz="1350" b="1" kern="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28" name="Textfeld 27"/>
          <p:cNvSpPr txBox="1"/>
          <p:nvPr/>
        </p:nvSpPr>
        <p:spPr>
          <a:xfrm>
            <a:off x="3557381" y="3804971"/>
            <a:ext cx="1458499" cy="3000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de-AT" sz="1350" b="1" dirty="0"/>
              <a:t>SAP BO </a:t>
            </a:r>
            <a:r>
              <a:rPr lang="de-AT" sz="1350" b="1" dirty="0" err="1"/>
              <a:t>Lumira</a:t>
            </a:r>
            <a:endParaRPr lang="de-AT" sz="1350" b="1" dirty="0"/>
          </a:p>
        </p:txBody>
      </p:sp>
      <p:sp>
        <p:nvSpPr>
          <p:cNvPr id="29" name="TextBox 141"/>
          <p:cNvSpPr txBox="1"/>
          <p:nvPr/>
        </p:nvSpPr>
        <p:spPr>
          <a:xfrm>
            <a:off x="2950035" y="4253545"/>
            <a:ext cx="131812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300" dirty="0">
                <a:solidFill>
                  <a:srgbClr val="1F714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Excel</a:t>
            </a:r>
          </a:p>
        </p:txBody>
      </p:sp>
      <p:pic>
        <p:nvPicPr>
          <p:cNvPr id="30" name="Picture 12" descr="http://upload.wikimedia.org/wikipedia/fr/c/cf/Logo_Microsoft_Excel_201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022" y="2153774"/>
            <a:ext cx="784391" cy="78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itfolks.asia/wp-content/uploads/2012/11/hana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613" y="4316953"/>
            <a:ext cx="2755779" cy="121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r Verbinder 4"/>
          <p:cNvCxnSpPr/>
          <p:nvPr/>
        </p:nvCxnSpPr>
        <p:spPr>
          <a:xfrm>
            <a:off x="5555939" y="3537012"/>
            <a:ext cx="0" cy="89789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feld 30"/>
          <p:cNvSpPr txBox="1"/>
          <p:nvPr/>
        </p:nvSpPr>
        <p:spPr>
          <a:xfrm>
            <a:off x="5015880" y="2979975"/>
            <a:ext cx="1242138" cy="5078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de-AT" sz="1350" dirty="0">
                <a:solidFill>
                  <a:schemeClr val="bg1"/>
                </a:solidFill>
              </a:rPr>
              <a:t>SAP BW</a:t>
            </a:r>
          </a:p>
          <a:p>
            <a:r>
              <a:rPr lang="de-AT" sz="1350" dirty="0">
                <a:solidFill>
                  <a:schemeClr val="bg1"/>
                </a:solidFill>
              </a:rPr>
              <a:t>Workspace</a:t>
            </a:r>
          </a:p>
        </p:txBody>
      </p:sp>
      <p:sp>
        <p:nvSpPr>
          <p:cNvPr id="32" name="Textfeld 31"/>
          <p:cNvSpPr txBox="1"/>
          <p:nvPr/>
        </p:nvSpPr>
        <p:spPr>
          <a:xfrm>
            <a:off x="3026021" y="2983529"/>
            <a:ext cx="1242138" cy="5078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de-AT" sz="1350" dirty="0">
                <a:solidFill>
                  <a:schemeClr val="bg1"/>
                </a:solidFill>
              </a:rPr>
              <a:t>SAP BO </a:t>
            </a:r>
            <a:r>
              <a:rPr lang="de-AT" sz="1350" dirty="0" err="1">
                <a:solidFill>
                  <a:schemeClr val="bg1"/>
                </a:solidFill>
              </a:rPr>
              <a:t>LiveOffice</a:t>
            </a:r>
            <a:endParaRPr lang="de-AT" sz="1350" dirty="0">
              <a:solidFill>
                <a:schemeClr val="bg1"/>
              </a:solidFill>
            </a:endParaRPr>
          </a:p>
        </p:txBody>
      </p:sp>
      <p:sp>
        <p:nvSpPr>
          <p:cNvPr id="35" name="Textfeld 34"/>
          <p:cNvSpPr txBox="1"/>
          <p:nvPr/>
        </p:nvSpPr>
        <p:spPr>
          <a:xfrm>
            <a:off x="7229957" y="2596061"/>
            <a:ext cx="1242138" cy="646331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de-AT" dirty="0">
                <a:solidFill>
                  <a:schemeClr val="bg1"/>
                </a:solidFill>
              </a:rPr>
              <a:t>HANA </a:t>
            </a:r>
          </a:p>
          <a:p>
            <a:r>
              <a:rPr lang="de-AT" dirty="0">
                <a:solidFill>
                  <a:schemeClr val="bg1"/>
                </a:solidFill>
              </a:rPr>
              <a:t>Studio</a:t>
            </a:r>
          </a:p>
        </p:txBody>
      </p:sp>
    </p:spTree>
    <p:extLst>
      <p:ext uri="{BB962C8B-B14F-4D97-AF65-F5344CB8AC3E}">
        <p14:creationId xmlns:p14="http://schemas.microsoft.com/office/powerpoint/2010/main" val="68031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19" grpId="0"/>
      <p:bldP spid="2" grpId="0" animBg="1"/>
      <p:bldP spid="26" grpId="0" animBg="1"/>
      <p:bldP spid="28" grpId="0"/>
      <p:bldP spid="29" grpId="0"/>
      <p:bldP spid="31" grpId="0" animBg="1"/>
      <p:bldP spid="32" grpId="0" animBg="1"/>
      <p:bldP spid="3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SAP HANA Ecosystem</a:t>
            </a:r>
            <a:endParaRPr lang="de-D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173" y="1430518"/>
            <a:ext cx="7085653" cy="4738462"/>
          </a:xfrm>
        </p:spPr>
      </p:pic>
    </p:spTree>
    <p:extLst>
      <p:ext uri="{BB962C8B-B14F-4D97-AF65-F5344CB8AC3E}">
        <p14:creationId xmlns:p14="http://schemas.microsoft.com/office/powerpoint/2010/main" val="34452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SAP HANA Platform</a:t>
            </a:r>
            <a:endParaRPr lang="de-DE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92" y="1360222"/>
            <a:ext cx="7427683" cy="4689742"/>
          </a:xfrm>
        </p:spPr>
      </p:pic>
    </p:spTree>
    <p:extLst>
      <p:ext uri="{BB962C8B-B14F-4D97-AF65-F5344CB8AC3E}">
        <p14:creationId xmlns:p14="http://schemas.microsoft.com/office/powerpoint/2010/main" val="355863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Was passiert am Markt?</a:t>
            </a:r>
            <a:endParaRPr lang="de-DE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70" b="12449"/>
          <a:stretch/>
        </p:blipFill>
        <p:spPr>
          <a:xfrm>
            <a:off x="0" y="1641733"/>
            <a:ext cx="12192000" cy="522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7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SAP HANA </a:t>
            </a:r>
            <a:r>
              <a:rPr lang="en-US" dirty="0" err="1" smtClean="0"/>
              <a:t>Architektur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458" y="1690688"/>
            <a:ext cx="9551084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7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8932" y="2923477"/>
            <a:ext cx="4013068" cy="30274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887413"/>
            <a:ext cx="5448300" cy="18669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In-Memory in HANA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Reine In-Memory Datenbank</a:t>
            </a:r>
          </a:p>
          <a:p>
            <a:r>
              <a:rPr lang="de-DE" dirty="0" smtClean="0"/>
              <a:t>OLTP + OLAP in der gleichen Datenbank</a:t>
            </a:r>
          </a:p>
          <a:p>
            <a:pPr fontAlgn="ctr"/>
            <a:r>
              <a:rPr lang="de-DE" dirty="0" smtClean="0"/>
              <a:t>Derzeit: 80 Cores, 1 TB RAM in einem Server</a:t>
            </a:r>
          </a:p>
          <a:p>
            <a:pPr marL="0" indent="0">
              <a:buNone/>
            </a:pPr>
            <a:r>
              <a:rPr lang="de-DE" dirty="0" smtClean="0"/>
              <a:t>	-&gt; 5-6 TB Data Warehouse</a:t>
            </a:r>
          </a:p>
          <a:p>
            <a:r>
              <a:rPr lang="de-DE" dirty="0" err="1" smtClean="0"/>
              <a:t>Multitenancy</a:t>
            </a:r>
            <a:endParaRPr lang="de-DE" dirty="0" smtClean="0"/>
          </a:p>
          <a:p>
            <a:r>
              <a:rPr lang="de-DE" dirty="0" smtClean="0"/>
              <a:t>Hauptspeicher kann pro Instanz verteilt werden</a:t>
            </a:r>
          </a:p>
          <a:p>
            <a:r>
              <a:rPr lang="de-DE" dirty="0" err="1" smtClean="0"/>
              <a:t>Scale</a:t>
            </a:r>
            <a:r>
              <a:rPr lang="de-DE" dirty="0" smtClean="0"/>
              <a:t>-out soll auch möglich sein</a:t>
            </a:r>
          </a:p>
          <a:p>
            <a:r>
              <a:rPr lang="de-DE" dirty="0" err="1" smtClean="0"/>
              <a:t>Workload</a:t>
            </a:r>
            <a:r>
              <a:rPr lang="de-DE" dirty="0" smtClean="0"/>
              <a:t> Management: Auf der Roadmap </a:t>
            </a:r>
            <a:r>
              <a:rPr lang="de-DE" dirty="0" smtClean="0">
                <a:sym typeface="Wingdings" panose="05000000000000000000" pitchFamily="2" charset="2"/>
              </a:rPr>
              <a:t>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val="21456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Demo SAP HANA</a:t>
            </a:r>
            <a:endParaRPr lang="de-AT" dirty="0"/>
          </a:p>
        </p:txBody>
      </p:sp>
      <p:pic>
        <p:nvPicPr>
          <p:cNvPr id="4098" name="Picture 2" descr="http://www.cnmeonline.com/wp-content/uploads/2013/01/powered-by-SAP-HAN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390" y="1916833"/>
            <a:ext cx="5715000" cy="332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848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0793"/>
            <a:ext cx="10515600" cy="1325563"/>
          </a:xfrm>
        </p:spPr>
        <p:txBody>
          <a:bodyPr/>
          <a:lstStyle/>
          <a:p>
            <a:r>
              <a:rPr lang="en-US" dirty="0" err="1" smtClean="0"/>
              <a:t>Zusammenfassung</a:t>
            </a:r>
            <a:endParaRPr lang="de-DE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797"/>
            <a:ext cx="12192000" cy="5656203"/>
          </a:xfrm>
        </p:spPr>
      </p:pic>
    </p:spTree>
    <p:extLst>
      <p:ext uri="{BB962C8B-B14F-4D97-AF65-F5344CB8AC3E}">
        <p14:creationId xmlns:p14="http://schemas.microsoft.com/office/powerpoint/2010/main" val="171708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Zusammenfassung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SAP HANA ist eine reine In-Memory Datenbank</a:t>
            </a:r>
          </a:p>
          <a:p>
            <a:r>
              <a:rPr lang="de-DE" dirty="0" smtClean="0"/>
              <a:t>Bei SQL Server haben wir die Wahl und können es kombinieren</a:t>
            </a:r>
          </a:p>
          <a:p>
            <a:r>
              <a:rPr lang="de-DE" dirty="0" smtClean="0"/>
              <a:t>Die Kostenaspekte darf man nicht vernachlässigen</a:t>
            </a:r>
          </a:p>
          <a:p>
            <a:r>
              <a:rPr lang="de-DE" dirty="0" smtClean="0"/>
              <a:t>Eigene In-Memory Tools für </a:t>
            </a:r>
            <a:r>
              <a:rPr lang="de-DE" dirty="0" err="1" smtClean="0"/>
              <a:t>Self</a:t>
            </a:r>
            <a:r>
              <a:rPr lang="de-DE" dirty="0" smtClean="0"/>
              <a:t>-Service BI (Power BI &amp; </a:t>
            </a:r>
            <a:r>
              <a:rPr lang="de-DE" dirty="0" err="1" smtClean="0"/>
              <a:t>Lumira</a:t>
            </a:r>
            <a:r>
              <a:rPr lang="de-DE" dirty="0" smtClean="0"/>
              <a:t>)</a:t>
            </a:r>
          </a:p>
          <a:p>
            <a:r>
              <a:rPr lang="de-DE" dirty="0" smtClean="0"/>
              <a:t>In-Memory ist nicht überall gleich implementiert, man muss stark auf den Anwendungsfall achten (OLTP vs. DWH)</a:t>
            </a:r>
          </a:p>
          <a:p>
            <a:r>
              <a:rPr lang="de-DE" dirty="0" smtClean="0"/>
              <a:t>Performance und Kompression werden oft vermischt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118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Gerader Verbinder 72"/>
          <p:cNvCxnSpPr/>
          <p:nvPr/>
        </p:nvCxnSpPr>
        <p:spPr>
          <a:xfrm>
            <a:off x="2159305" y="4416426"/>
            <a:ext cx="739882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Gerader Verbinder 73"/>
          <p:cNvCxnSpPr/>
          <p:nvPr/>
        </p:nvCxnSpPr>
        <p:spPr>
          <a:xfrm>
            <a:off x="2159305" y="5430618"/>
            <a:ext cx="739882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Nach unten gekrümmter Pfeil 17"/>
          <p:cNvSpPr/>
          <p:nvPr/>
        </p:nvSpPr>
        <p:spPr>
          <a:xfrm rot="10800000">
            <a:off x="4211533" y="5219972"/>
            <a:ext cx="436746" cy="28688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350">
              <a:solidFill>
                <a:schemeClr val="tx1"/>
              </a:solidFill>
            </a:endParaRP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smtClean="0"/>
              <a:t>Zusammenfassung: Microsoft und SAP</a:t>
            </a:r>
            <a:endParaRPr lang="de-AT" dirty="0"/>
          </a:p>
        </p:txBody>
      </p:sp>
      <p:sp>
        <p:nvSpPr>
          <p:cNvPr id="4" name="Textfeld 3"/>
          <p:cNvSpPr txBox="1"/>
          <p:nvPr/>
        </p:nvSpPr>
        <p:spPr>
          <a:xfrm>
            <a:off x="1981200" y="1518536"/>
            <a:ext cx="8215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de-AT" sz="1600" dirty="0">
                <a:solidFill>
                  <a:schemeClr val="accent3"/>
                </a:solidFill>
              </a:rPr>
              <a:t>Beide Hersteller bieten hoch-</a:t>
            </a:r>
            <a:r>
              <a:rPr lang="de-AT" sz="1600" dirty="0" err="1">
                <a:solidFill>
                  <a:schemeClr val="accent3"/>
                </a:solidFill>
              </a:rPr>
              <a:t>performante</a:t>
            </a:r>
            <a:r>
              <a:rPr lang="de-AT" sz="1600" dirty="0">
                <a:solidFill>
                  <a:schemeClr val="accent3"/>
                </a:solidFill>
              </a:rPr>
              <a:t> in-Memory Technologien an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de-AT" sz="1600" dirty="0">
                <a:solidFill>
                  <a:schemeClr val="accent3"/>
                </a:solidFill>
              </a:rPr>
              <a:t>Beide Hersteller bieten In-Memory Technologien für OLAP &amp; OLTP </a:t>
            </a:r>
            <a:r>
              <a:rPr lang="de-AT" sz="1600" dirty="0" err="1">
                <a:solidFill>
                  <a:schemeClr val="accent3"/>
                </a:solidFill>
              </a:rPr>
              <a:t>Workloads</a:t>
            </a:r>
            <a:r>
              <a:rPr lang="de-AT" sz="1600" dirty="0">
                <a:solidFill>
                  <a:schemeClr val="accent3"/>
                </a:solidFill>
              </a:rPr>
              <a:t> an.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de-AT" sz="1600" dirty="0">
              <a:solidFill>
                <a:schemeClr val="accent3"/>
              </a:solidFill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2077284" y="2658511"/>
            <a:ext cx="1380312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1350" b="1" dirty="0">
                <a:solidFill>
                  <a:schemeClr val="accent1"/>
                </a:solidFill>
              </a:rPr>
              <a:t>BI Users</a:t>
            </a:r>
          </a:p>
          <a:p>
            <a:endParaRPr lang="de-AT" sz="1350" b="1" dirty="0">
              <a:solidFill>
                <a:schemeClr val="accent1"/>
              </a:solidFill>
            </a:endParaRPr>
          </a:p>
          <a:p>
            <a:endParaRPr lang="de-AT" sz="1350" b="1" dirty="0">
              <a:solidFill>
                <a:schemeClr val="accent1"/>
              </a:solidFill>
            </a:endParaRPr>
          </a:p>
          <a:p>
            <a:endParaRPr lang="de-AT" sz="1350" b="1" dirty="0">
              <a:solidFill>
                <a:schemeClr val="accent1"/>
              </a:solidFill>
            </a:endParaRPr>
          </a:p>
          <a:p>
            <a:endParaRPr lang="de-AT" sz="1350" b="1" dirty="0">
              <a:solidFill>
                <a:schemeClr val="accent1"/>
              </a:solidFill>
            </a:endParaRPr>
          </a:p>
          <a:p>
            <a:r>
              <a:rPr lang="de-AT" sz="1350" b="1" dirty="0">
                <a:solidFill>
                  <a:schemeClr val="accent1"/>
                </a:solidFill>
              </a:rPr>
              <a:t>Data Discovery</a:t>
            </a:r>
          </a:p>
          <a:p>
            <a:endParaRPr lang="de-AT" sz="1350" b="1" dirty="0">
              <a:solidFill>
                <a:schemeClr val="accent1"/>
              </a:solidFill>
            </a:endParaRPr>
          </a:p>
          <a:p>
            <a:endParaRPr lang="de-AT" sz="1350" b="1" dirty="0">
              <a:solidFill>
                <a:schemeClr val="accent1"/>
              </a:solidFill>
            </a:endParaRPr>
          </a:p>
          <a:p>
            <a:endParaRPr lang="de-AT" sz="1350" b="1" dirty="0">
              <a:solidFill>
                <a:schemeClr val="accent1"/>
              </a:solidFill>
            </a:endParaRPr>
          </a:p>
          <a:p>
            <a:endParaRPr lang="de-AT" sz="1350" b="1" dirty="0">
              <a:solidFill>
                <a:schemeClr val="accent1"/>
              </a:solidFill>
            </a:endParaRPr>
          </a:p>
          <a:p>
            <a:r>
              <a:rPr lang="de-AT" sz="1350" b="1" dirty="0">
                <a:solidFill>
                  <a:schemeClr val="accent1"/>
                </a:solidFill>
              </a:rPr>
              <a:t>Data Storage &amp; </a:t>
            </a:r>
            <a:r>
              <a:rPr lang="de-AT" sz="1350" b="1" dirty="0" err="1">
                <a:solidFill>
                  <a:schemeClr val="accent1"/>
                </a:solidFill>
              </a:rPr>
              <a:t>Operations</a:t>
            </a:r>
            <a:endParaRPr lang="de-AT" sz="1350" b="1" dirty="0">
              <a:solidFill>
                <a:schemeClr val="accent1"/>
              </a:solidFill>
            </a:endParaRPr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475" y="2573677"/>
            <a:ext cx="1243847" cy="590584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5931" y="2549274"/>
            <a:ext cx="1243847" cy="590584"/>
          </a:xfrm>
          <a:prstGeom prst="rect">
            <a:avLst/>
          </a:prstGeom>
        </p:spPr>
      </p:pic>
      <p:sp>
        <p:nvSpPr>
          <p:cNvPr id="20" name="Nach oben gekrümmter Pfeil 19"/>
          <p:cNvSpPr/>
          <p:nvPr/>
        </p:nvSpPr>
        <p:spPr>
          <a:xfrm>
            <a:off x="3995509" y="5263226"/>
            <a:ext cx="976806" cy="33478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sz="1350">
              <a:solidFill>
                <a:schemeClr val="tx1"/>
              </a:solidFill>
            </a:endParaRPr>
          </a:p>
        </p:txBody>
      </p:sp>
      <p:pic>
        <p:nvPicPr>
          <p:cNvPr id="21" name="Grafik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9517" y="3581676"/>
            <a:ext cx="484907" cy="729081"/>
          </a:xfrm>
          <a:prstGeom prst="rect">
            <a:avLst/>
          </a:prstGeom>
        </p:spPr>
      </p:pic>
      <p:cxnSp>
        <p:nvCxnSpPr>
          <p:cNvPr id="24" name="Gerade Verbindung mit Pfeil 23"/>
          <p:cNvCxnSpPr/>
          <p:nvPr/>
        </p:nvCxnSpPr>
        <p:spPr>
          <a:xfrm>
            <a:off x="3837595" y="3164261"/>
            <a:ext cx="216024" cy="3275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/>
          <p:nvPr/>
        </p:nvCxnSpPr>
        <p:spPr>
          <a:xfrm flipH="1">
            <a:off x="4529527" y="3160739"/>
            <a:ext cx="226445" cy="326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/>
          <p:cNvCxnSpPr/>
          <p:nvPr/>
        </p:nvCxnSpPr>
        <p:spPr>
          <a:xfrm>
            <a:off x="4119903" y="3156948"/>
            <a:ext cx="91631" cy="333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/>
          <p:cNvCxnSpPr/>
          <p:nvPr/>
        </p:nvCxnSpPr>
        <p:spPr>
          <a:xfrm flipH="1">
            <a:off x="4375073" y="3160740"/>
            <a:ext cx="81836" cy="3297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mit Pfeil 43"/>
          <p:cNvCxnSpPr/>
          <p:nvPr/>
        </p:nvCxnSpPr>
        <p:spPr>
          <a:xfrm>
            <a:off x="7940529" y="3170131"/>
            <a:ext cx="209690" cy="527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mit Pfeil 44"/>
          <p:cNvCxnSpPr/>
          <p:nvPr/>
        </p:nvCxnSpPr>
        <p:spPr>
          <a:xfrm flipH="1">
            <a:off x="8642881" y="3166609"/>
            <a:ext cx="216024" cy="530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mit Pfeil 45"/>
          <p:cNvCxnSpPr/>
          <p:nvPr/>
        </p:nvCxnSpPr>
        <p:spPr>
          <a:xfrm>
            <a:off x="8222838" y="3162817"/>
            <a:ext cx="98591" cy="534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mit Pfeil 46"/>
          <p:cNvCxnSpPr/>
          <p:nvPr/>
        </p:nvCxnSpPr>
        <p:spPr>
          <a:xfrm flipH="1">
            <a:off x="8484968" y="3166609"/>
            <a:ext cx="74877" cy="530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/>
          <p:cNvSpPr txBox="1"/>
          <p:nvPr/>
        </p:nvSpPr>
        <p:spPr>
          <a:xfrm>
            <a:off x="4541913" y="3697258"/>
            <a:ext cx="8608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900" dirty="0"/>
              <a:t>Zentraler </a:t>
            </a:r>
            <a:r>
              <a:rPr lang="de-AT" sz="900" dirty="0" err="1"/>
              <a:t>MetaDaten</a:t>
            </a:r>
            <a:r>
              <a:rPr lang="de-AT" sz="900" dirty="0"/>
              <a:t>-Layer</a:t>
            </a:r>
          </a:p>
        </p:txBody>
      </p:sp>
      <p:sp>
        <p:nvSpPr>
          <p:cNvPr id="49" name="Textfeld 48"/>
          <p:cNvSpPr txBox="1"/>
          <p:nvPr/>
        </p:nvSpPr>
        <p:spPr>
          <a:xfrm>
            <a:off x="5402719" y="4702191"/>
            <a:ext cx="8608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900" dirty="0"/>
              <a:t>Engine läuft auf Server und Clients</a:t>
            </a:r>
          </a:p>
        </p:txBody>
      </p:sp>
      <p:sp>
        <p:nvSpPr>
          <p:cNvPr id="50" name="Textfeld 49"/>
          <p:cNvSpPr txBox="1"/>
          <p:nvPr/>
        </p:nvSpPr>
        <p:spPr>
          <a:xfrm>
            <a:off x="8865030" y="4421504"/>
            <a:ext cx="86080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900" dirty="0"/>
              <a:t>Eine oder mehrere zentrale HANA-Instanzen</a:t>
            </a:r>
          </a:p>
        </p:txBody>
      </p:sp>
      <p:pic>
        <p:nvPicPr>
          <p:cNvPr id="52" name="Grafik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439" y="4641734"/>
            <a:ext cx="2014943" cy="587947"/>
          </a:xfrm>
          <a:prstGeom prst="rect">
            <a:avLst/>
          </a:prstGeom>
        </p:spPr>
      </p:pic>
      <p:cxnSp>
        <p:nvCxnSpPr>
          <p:cNvPr id="54" name="Gerader Verbinder 53"/>
          <p:cNvCxnSpPr/>
          <p:nvPr/>
        </p:nvCxnSpPr>
        <p:spPr>
          <a:xfrm flipH="1">
            <a:off x="3602093" y="4192838"/>
            <a:ext cx="593076" cy="775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Gerader Verbinder 55"/>
          <p:cNvCxnSpPr/>
          <p:nvPr/>
        </p:nvCxnSpPr>
        <p:spPr>
          <a:xfrm flipH="1">
            <a:off x="4195074" y="4223284"/>
            <a:ext cx="57178" cy="5983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Gerader Verbinder 57"/>
          <p:cNvCxnSpPr/>
          <p:nvPr/>
        </p:nvCxnSpPr>
        <p:spPr>
          <a:xfrm>
            <a:off x="4339657" y="4239074"/>
            <a:ext cx="274408" cy="484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r Verbinder 59"/>
          <p:cNvCxnSpPr/>
          <p:nvPr/>
        </p:nvCxnSpPr>
        <p:spPr>
          <a:xfrm>
            <a:off x="4424259" y="4178324"/>
            <a:ext cx="691625" cy="7652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Grafik 6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7891" y="3831478"/>
            <a:ext cx="1343906" cy="1243461"/>
          </a:xfrm>
          <a:prstGeom prst="rect">
            <a:avLst/>
          </a:prstGeom>
        </p:spPr>
      </p:pic>
      <p:pic>
        <p:nvPicPr>
          <p:cNvPr id="2050" name="Picture 2" descr="http://www.3drucker.at/wp-content/uploads/Microsoft-Logo-2012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67" b="25349"/>
          <a:stretch/>
        </p:blipFill>
        <p:spPr bwMode="auto">
          <a:xfrm>
            <a:off x="3616968" y="2148354"/>
            <a:ext cx="1350000" cy="3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pulsosocial.com/en/wp-content/uploads/2012/12/sap.g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6947" y="2212759"/>
            <a:ext cx="415934" cy="21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0" name="Gerader Verbinder 69"/>
          <p:cNvCxnSpPr/>
          <p:nvPr/>
        </p:nvCxnSpPr>
        <p:spPr>
          <a:xfrm>
            <a:off x="2159305" y="3430037"/>
            <a:ext cx="7398822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uppieren 76"/>
          <p:cNvGrpSpPr/>
          <p:nvPr/>
        </p:nvGrpSpPr>
        <p:grpSpPr>
          <a:xfrm>
            <a:off x="3401444" y="2492968"/>
            <a:ext cx="6795632" cy="3437780"/>
            <a:chOff x="2135560" y="2529299"/>
            <a:chExt cx="9060843" cy="4583707"/>
          </a:xfrm>
        </p:grpSpPr>
        <p:sp>
          <p:nvSpPr>
            <p:cNvPr id="76" name="Rechteck 75"/>
            <p:cNvSpPr/>
            <p:nvPr/>
          </p:nvSpPr>
          <p:spPr>
            <a:xfrm>
              <a:off x="2135560" y="2529299"/>
              <a:ext cx="9060843" cy="42596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 sz="1350"/>
            </a:p>
          </p:txBody>
        </p:sp>
        <p:pic>
          <p:nvPicPr>
            <p:cNvPr id="71" name="Grafik 7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24668" y="2579966"/>
              <a:ext cx="1877684" cy="3916889"/>
            </a:xfrm>
            <a:prstGeom prst="rect">
              <a:avLst/>
            </a:prstGeom>
          </p:spPr>
        </p:pic>
        <p:pic>
          <p:nvPicPr>
            <p:cNvPr id="72" name="Grafik 7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85364" y="2604374"/>
              <a:ext cx="2189957" cy="3822286"/>
            </a:xfrm>
            <a:prstGeom prst="rect">
              <a:avLst/>
            </a:prstGeom>
          </p:spPr>
        </p:pic>
        <p:sp>
          <p:nvSpPr>
            <p:cNvPr id="78" name="Textfeld 77"/>
            <p:cNvSpPr txBox="1"/>
            <p:nvPr/>
          </p:nvSpPr>
          <p:spPr>
            <a:xfrm>
              <a:off x="7820726" y="6435898"/>
              <a:ext cx="280738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350" b="1" dirty="0"/>
                <a:t>Zentralistische Architektur</a:t>
              </a:r>
            </a:p>
          </p:txBody>
        </p:sp>
        <p:sp>
          <p:nvSpPr>
            <p:cNvPr id="75" name="Textfeld 74"/>
            <p:cNvSpPr txBox="1"/>
            <p:nvPr/>
          </p:nvSpPr>
          <p:spPr>
            <a:xfrm>
              <a:off x="2239647" y="6419614"/>
              <a:ext cx="2233517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AT" sz="1350" b="1" dirty="0"/>
                <a:t>Verteilte Architektur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54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Fragen &amp; Antworten</a:t>
            </a:r>
            <a:endParaRPr lang="de-DE" dirty="0"/>
          </a:p>
        </p:txBody>
      </p:sp>
      <p:pic>
        <p:nvPicPr>
          <p:cNvPr id="1028" name="Picture 4" descr="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5731" y="2510898"/>
            <a:ext cx="4848623" cy="286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95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6411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Alle</a:t>
            </a:r>
            <a:r>
              <a:rPr lang="en-US" dirty="0" smtClean="0"/>
              <a:t> </a:t>
            </a:r>
            <a:r>
              <a:rPr lang="en-US" dirty="0" err="1" smtClean="0"/>
              <a:t>haben</a:t>
            </a:r>
            <a:r>
              <a:rPr lang="en-US" dirty="0" smtClean="0"/>
              <a:t> In-Memory-</a:t>
            </a:r>
            <a:r>
              <a:rPr lang="en-US" dirty="0" err="1" smtClean="0"/>
              <a:t>Technologien</a:t>
            </a:r>
            <a:endParaRPr lang="de-DE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074" y="1417638"/>
            <a:ext cx="7700536" cy="406472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098" y="1666698"/>
            <a:ext cx="8620902" cy="38156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513" y="1862525"/>
            <a:ext cx="9127225" cy="40763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9956" y="2073414"/>
            <a:ext cx="7431912" cy="421349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1800" y="1628528"/>
            <a:ext cx="62484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5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In-Memory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aber</a:t>
            </a:r>
            <a:r>
              <a:rPr lang="en-US" dirty="0" smtClean="0"/>
              <a:t> </a:t>
            </a:r>
            <a:r>
              <a:rPr lang="en-US" dirty="0" err="1" smtClean="0"/>
              <a:t>nichts</a:t>
            </a:r>
            <a:r>
              <a:rPr lang="en-US" dirty="0" smtClean="0"/>
              <a:t> </a:t>
            </a:r>
            <a:r>
              <a:rPr lang="en-US" dirty="0" err="1" smtClean="0"/>
              <a:t>Neues</a:t>
            </a:r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637" y="4270778"/>
            <a:ext cx="7610475" cy="2381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637" y="1508528"/>
            <a:ext cx="7591425" cy="27622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30329" y="4683576"/>
            <a:ext cx="2526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SAP HANA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2383810" y="2060813"/>
            <a:ext cx="1514901" cy="133748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10"/>
          <p:cNvSpPr/>
          <p:nvPr/>
        </p:nvSpPr>
        <p:spPr>
          <a:xfrm>
            <a:off x="6399128" y="2564893"/>
            <a:ext cx="832514" cy="8879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11"/>
          <p:cNvSpPr txBox="1"/>
          <p:nvPr/>
        </p:nvSpPr>
        <p:spPr>
          <a:xfrm>
            <a:off x="3872438" y="2012998"/>
            <a:ext cx="2526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OLAP-</a:t>
            </a:r>
            <a:r>
              <a:rPr lang="en-US" dirty="0" err="1">
                <a:solidFill>
                  <a:schemeClr val="tx2"/>
                </a:solidFill>
              </a:rPr>
              <a:t>Technologien</a:t>
            </a:r>
            <a:endParaRPr lang="de-D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48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 der </a:t>
            </a:r>
            <a:r>
              <a:rPr lang="en-US" dirty="0" err="1" smtClean="0"/>
              <a:t>Hersteller</a:t>
            </a:r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6497"/>
          <a:stretch/>
        </p:blipFill>
        <p:spPr>
          <a:xfrm>
            <a:off x="1911680" y="2047164"/>
            <a:ext cx="3931155" cy="3953704"/>
          </a:xfrm>
          <a:prstGeom prst="rect">
            <a:avLst/>
          </a:prstGeom>
        </p:spPr>
      </p:pic>
      <p:pic>
        <p:nvPicPr>
          <p:cNvPr id="7" name="Picture 6" descr="Figure 1.Magic Quadrant for Data Warehouse Database Management Systems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418" y="2047164"/>
            <a:ext cx="3811905" cy="39039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2739014" y="1547735"/>
            <a:ext cx="2839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 &amp; Analytics </a:t>
            </a:r>
            <a:r>
              <a:rPr lang="en-US" dirty="0" err="1"/>
              <a:t>Plattformen</a:t>
            </a:r>
            <a:endParaRPr lang="de-DE" dirty="0"/>
          </a:p>
        </p:txBody>
      </p:sp>
      <p:sp>
        <p:nvSpPr>
          <p:cNvPr id="9" name="TextBox 8"/>
          <p:cNvSpPr txBox="1"/>
          <p:nvPr/>
        </p:nvSpPr>
        <p:spPr>
          <a:xfrm>
            <a:off x="7182651" y="1547735"/>
            <a:ext cx="1971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Warehouse </a:t>
            </a:r>
          </a:p>
        </p:txBody>
      </p:sp>
    </p:spTree>
    <p:extLst>
      <p:ext uri="{BB962C8B-B14F-4D97-AF65-F5344CB8AC3E}">
        <p14:creationId xmlns:p14="http://schemas.microsoft.com/office/powerpoint/2010/main" val="30118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839" y="4662152"/>
            <a:ext cx="10802447" cy="1117976"/>
          </a:xfrm>
        </p:spPr>
        <p:txBody>
          <a:bodyPr>
            <a:normAutofit/>
          </a:bodyPr>
          <a:lstStyle/>
          <a:p>
            <a:r>
              <a:rPr lang="de-DE" sz="5400" dirty="0" smtClean="0"/>
              <a:t>Aber warum ist In-Memory so hip?</a:t>
            </a:r>
            <a:endParaRPr lang="de-DE" sz="5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314" y="1"/>
            <a:ext cx="6850491" cy="455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572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QLKonferenz_PPT_Vorlage_16zu9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enutzerdefiniert 2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8DB9B3D7-2A9C-49F7-BC0D-F56D8A97B2CF}" vid="{AB57EF8D-F334-459A-A46E-D86DA0136437}"/>
    </a:ext>
  </a:extLst>
</a:theme>
</file>

<file path=ppt/theme/theme2.xml><?xml version="1.0" encoding="utf-8"?>
<a:theme xmlns:a="http://schemas.openxmlformats.org/drawingml/2006/main" name="Benutzerdefiniertes Design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8DB9B3D7-2A9C-49F7-BC0D-F56D8A97B2CF}" vid="{9227471E-CDA8-4764-880B-4EE722F384A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SQLKonferenz_PPT_Vorlage_16zu9</Template>
  <TotalTime>0</TotalTime>
  <Words>1467</Words>
  <Application>Microsoft Office PowerPoint</Application>
  <PresentationFormat>Widescreen</PresentationFormat>
  <Paragraphs>545</Paragraphs>
  <Slides>57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Arial Unicode MS</vt:lpstr>
      <vt:lpstr>Arial</vt:lpstr>
      <vt:lpstr>Calibri</vt:lpstr>
      <vt:lpstr>Palatino Linotype</vt:lpstr>
      <vt:lpstr>Rockwell Condensed</vt:lpstr>
      <vt:lpstr>Segoe UI</vt:lpstr>
      <vt:lpstr>Segoe UI Light</vt:lpstr>
      <vt:lpstr>Segoe UI Semilight</vt:lpstr>
      <vt:lpstr>Wingdings</vt:lpstr>
      <vt:lpstr>Yank</vt:lpstr>
      <vt:lpstr>SQLKonferenz_PPT_Vorlage_16zu9</vt:lpstr>
      <vt:lpstr>Benutzerdefiniertes Design</vt:lpstr>
      <vt:lpstr>SAP HANA, Power Pivot, SQL Server –  In-Memory-Technologien im Vergleich  Marcel Franke </vt:lpstr>
      <vt:lpstr>Über mich – Marcel Franke</vt:lpstr>
      <vt:lpstr>Unsere 3 Geschäftsbereiche</vt:lpstr>
      <vt:lpstr>Agenda</vt:lpstr>
      <vt:lpstr>Was passiert am Markt?</vt:lpstr>
      <vt:lpstr>Alle haben In-Memory-Technologien</vt:lpstr>
      <vt:lpstr>In-Memory ist aber nichts Neues</vt:lpstr>
      <vt:lpstr>Ranking der Hersteller</vt:lpstr>
      <vt:lpstr>Aber warum ist In-Memory so hip?</vt:lpstr>
      <vt:lpstr>Hintergrund</vt:lpstr>
      <vt:lpstr>PowerPoint Presentation</vt:lpstr>
      <vt:lpstr>Preisentwicklung Speicher</vt:lpstr>
      <vt:lpstr>PowerPoint Presentation</vt:lpstr>
      <vt:lpstr>Das sehen wir auch in der Cloud</vt:lpstr>
      <vt:lpstr>Aber was passiert im Bereich Storage?</vt:lpstr>
      <vt:lpstr>PowerPoint Presentation</vt:lpstr>
      <vt:lpstr>Warum In-Memory-Datenbanken?</vt:lpstr>
      <vt:lpstr>Warum In-Memory Computing?</vt:lpstr>
      <vt:lpstr>Hintergrund – „Flaschenhälse verhindern“</vt:lpstr>
      <vt:lpstr>Technische Innovationen</vt:lpstr>
      <vt:lpstr>Move data to compute or compute to data?</vt:lpstr>
      <vt:lpstr>In-Memory bei Microsoft</vt:lpstr>
      <vt:lpstr>In-Memory bei Microsoft</vt:lpstr>
      <vt:lpstr>Wie funktionieren Memory Optimized Tables?</vt:lpstr>
      <vt:lpstr>MOT - was ist das eigentlich?</vt:lpstr>
      <vt:lpstr>Architektur</vt:lpstr>
      <vt:lpstr>Anlegen einer Tabelle</vt:lpstr>
      <vt:lpstr>Wie verwendet man es?</vt:lpstr>
      <vt:lpstr>Wie funktioniert der Clustered Columnstore?</vt:lpstr>
      <vt:lpstr>Zeilen werden zu Spalten</vt:lpstr>
      <vt:lpstr>Und wir bekommen…</vt:lpstr>
      <vt:lpstr>Und was jetzt?</vt:lpstr>
      <vt:lpstr>Daten komprimieren</vt:lpstr>
      <vt:lpstr>Anlegen eines Columnstores</vt:lpstr>
      <vt:lpstr>Was kann man damit erreichen?</vt:lpstr>
      <vt:lpstr>PowerPoint Presentation</vt:lpstr>
      <vt:lpstr>Aktuelle Kundenumgebung</vt:lpstr>
      <vt:lpstr>Datenkompression</vt:lpstr>
      <vt:lpstr>Relationale Abfrageperformance</vt:lpstr>
      <vt:lpstr>Was verwenden wir wann?</vt:lpstr>
      <vt:lpstr>Wie kompatibel ist In-Memory?</vt:lpstr>
      <vt:lpstr>Laden der Daten nach Power Pivot</vt:lpstr>
      <vt:lpstr>Vergleich der Kompression</vt:lpstr>
      <vt:lpstr>Kompression</vt:lpstr>
      <vt:lpstr>Vergleich zwischen Herstellern</vt:lpstr>
      <vt:lpstr>In-Memory in SAP HANA</vt:lpstr>
      <vt:lpstr>In-Memory in SAP</vt:lpstr>
      <vt:lpstr>SAP HANA Ecosystem</vt:lpstr>
      <vt:lpstr>SAP HANA Platform</vt:lpstr>
      <vt:lpstr>SAP HANA Architektur</vt:lpstr>
      <vt:lpstr>In-Memory in HANA</vt:lpstr>
      <vt:lpstr>Demo SAP HANA</vt:lpstr>
      <vt:lpstr>Zusammenfassung</vt:lpstr>
      <vt:lpstr>Zusammenfassung</vt:lpstr>
      <vt:lpstr>Zusammenfassung: Microsoft und SAP</vt:lpstr>
      <vt:lpstr>Fragen &amp; Antworten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Referent</dc:title>
  <dc:creator>VerenaKmobil</dc:creator>
  <cp:lastModifiedBy>Marcel Franke</cp:lastModifiedBy>
  <cp:revision>51</cp:revision>
  <dcterms:created xsi:type="dcterms:W3CDTF">2013-12-19T14:43:02Z</dcterms:created>
  <dcterms:modified xsi:type="dcterms:W3CDTF">2015-02-06T09:30:42Z</dcterms:modified>
</cp:coreProperties>
</file>